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2.xml" ContentType="application/vnd.openxmlformats-officedocument.themeOverride+xml"/>
  <Override PartName="/ppt/charts/chart27.xml" ContentType="application/vnd.openxmlformats-officedocument.drawingml.chart+xml"/>
  <Override PartName="/ppt/theme/themeOverride3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heme/themeOverride4.xml" ContentType="application/vnd.openxmlformats-officedocument.themeOverride+xml"/>
  <Override PartName="/ppt/charts/chart30.xml" ContentType="application/vnd.openxmlformats-officedocument.drawingml.chart+xml"/>
  <Override PartName="/ppt/theme/themeOverride5.xml" ContentType="application/vnd.openxmlformats-officedocument.themeOverride+xml"/>
  <Override PartName="/ppt/charts/chart31.xml" ContentType="application/vnd.openxmlformats-officedocument.drawingml.chart+xml"/>
  <Override PartName="/ppt/theme/themeOverride6.xml" ContentType="application/vnd.openxmlformats-officedocument.themeOverr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1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4" r:id="rId6"/>
    <p:sldId id="260" r:id="rId7"/>
    <p:sldId id="295" r:id="rId8"/>
    <p:sldId id="280" r:id="rId9"/>
    <p:sldId id="261" r:id="rId10"/>
    <p:sldId id="306" r:id="rId11"/>
    <p:sldId id="316" r:id="rId12"/>
    <p:sldId id="317" r:id="rId13"/>
    <p:sldId id="319" r:id="rId14"/>
    <p:sldId id="263" r:id="rId15"/>
    <p:sldId id="297" r:id="rId16"/>
    <p:sldId id="314" r:id="rId17"/>
    <p:sldId id="282" r:id="rId18"/>
    <p:sldId id="296" r:id="rId19"/>
    <p:sldId id="283" r:id="rId20"/>
    <p:sldId id="287" r:id="rId21"/>
    <p:sldId id="289" r:id="rId22"/>
    <p:sldId id="290" r:id="rId23"/>
    <p:sldId id="262" r:id="rId24"/>
    <p:sldId id="315" r:id="rId25"/>
    <p:sldId id="266" r:id="rId26"/>
    <p:sldId id="292" r:id="rId27"/>
    <p:sldId id="331" r:id="rId28"/>
    <p:sldId id="267" r:id="rId29"/>
    <p:sldId id="299" r:id="rId30"/>
    <p:sldId id="273" r:id="rId31"/>
    <p:sldId id="274" r:id="rId32"/>
    <p:sldId id="326" r:id="rId33"/>
    <p:sldId id="300" r:id="rId34"/>
    <p:sldId id="268" r:id="rId35"/>
    <p:sldId id="335" r:id="rId36"/>
    <p:sldId id="293" r:id="rId37"/>
    <p:sldId id="333" r:id="rId38"/>
    <p:sldId id="269" r:id="rId39"/>
    <p:sldId id="328" r:id="rId40"/>
    <p:sldId id="310" r:id="rId41"/>
    <p:sldId id="336" r:id="rId42"/>
    <p:sldId id="330" r:id="rId43"/>
    <p:sldId id="270" r:id="rId44"/>
    <p:sldId id="329" r:id="rId45"/>
    <p:sldId id="298" r:id="rId46"/>
    <p:sldId id="301" r:id="rId47"/>
    <p:sldId id="312" r:id="rId48"/>
    <p:sldId id="318" r:id="rId49"/>
    <p:sldId id="309" r:id="rId50"/>
    <p:sldId id="265" r:id="rId51"/>
    <p:sldId id="325" r:id="rId52"/>
    <p:sldId id="311" r:id="rId53"/>
    <p:sldId id="323" r:id="rId54"/>
    <p:sldId id="324" r:id="rId55"/>
    <p:sldId id="272" r:id="rId56"/>
    <p:sldId id="275" r:id="rId57"/>
    <p:sldId id="305" r:id="rId58"/>
    <p:sldId id="276" r:id="rId59"/>
    <p:sldId id="302" r:id="rId60"/>
    <p:sldId id="303" r:id="rId61"/>
    <p:sldId id="277" r:id="rId62"/>
    <p:sldId id="327" r:id="rId63"/>
    <p:sldId id="334" r:id="rId64"/>
    <p:sldId id="308" r:id="rId65"/>
    <p:sldId id="278" r:id="rId66"/>
    <p:sldId id="313" r:id="rId67"/>
    <p:sldId id="294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A50021"/>
    <a:srgbClr val="FFCC00"/>
    <a:srgbClr val="94B006"/>
    <a:srgbClr val="FFFF99"/>
    <a:srgbClr val="CCFF33"/>
    <a:srgbClr val="FF66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825"/>
  </p:normalViewPr>
  <p:slideViewPr>
    <p:cSldViewPr>
      <p:cViewPr varScale="1">
        <p:scale>
          <a:sx n="90" d="100"/>
          <a:sy n="90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imarie\Buget\Executie%20bugetar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3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5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6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rimarie\Buget\Impozite%20&#351;i%20taxe%20locale%20-%20analiz&#25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hPercent val="6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3561498631299599E-2"/>
          <c:y val="2.7687047873329498E-2"/>
          <c:w val="0.90953577174552602"/>
          <c:h val="0.898788173351611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64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6330276975143401E-2"/>
                  <c:y val="1.44031562330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D5-4C52-9ACA-F2747B2CFD51}"/>
                </c:ext>
              </c:extLst>
            </c:dLbl>
            <c:dLbl>
              <c:idx val="1"/>
              <c:layout>
                <c:manualLayout>
                  <c:x val="-8.1618616714120296E-3"/>
                  <c:y val="8.861361396393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D5-4C52-9ACA-F2747B2CFD51}"/>
                </c:ext>
              </c:extLst>
            </c:dLbl>
            <c:dLbl>
              <c:idx val="2"/>
              <c:layout>
                <c:manualLayout>
                  <c:x val="-6.69395400213821E-3"/>
                  <c:y val="1.141053981981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D5-4C52-9ACA-F2747B2CFD51}"/>
                </c:ext>
              </c:extLst>
            </c:dLbl>
            <c:dLbl>
              <c:idx val="3"/>
              <c:layout>
                <c:manualLayout>
                  <c:x val="-9.3218312328877096E-4"/>
                  <c:y val="2.9864519151455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D5-4C52-9ACA-F2747B2CFD51}"/>
                </c:ext>
              </c:extLst>
            </c:dLbl>
            <c:dLbl>
              <c:idx val="4"/>
              <c:layout>
                <c:manualLayout>
                  <c:x val="4.6177509771837899E-3"/>
                  <c:y val="6.3118572730163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D5-4C52-9ACA-F2747B2CFD51}"/>
                </c:ext>
              </c:extLst>
            </c:dLbl>
            <c:dLbl>
              <c:idx val="5"/>
              <c:layout>
                <c:manualLayout>
                  <c:x val="9.4360825288213792E-3"/>
                  <c:y val="1.6015393582251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D5-4C52-9ACA-F2747B2CFD51}"/>
                </c:ext>
              </c:extLst>
            </c:dLbl>
            <c:spPr>
              <a:noFill/>
              <a:ln w="12895">
                <a:noFill/>
              </a:ln>
            </c:spPr>
            <c:txPr>
              <a:bodyPr/>
              <a:lstStyle/>
              <a:p>
                <a:pPr>
                  <a:defRPr sz="91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43</c:v>
                </c:pt>
                <c:pt idx="1">
                  <c:v>38</c:v>
                </c:pt>
                <c:pt idx="2">
                  <c:v>70</c:v>
                </c:pt>
                <c:pt idx="3">
                  <c:v>156</c:v>
                </c:pt>
                <c:pt idx="4">
                  <c:v>96</c:v>
                </c:pt>
                <c:pt idx="5">
                  <c:v>76</c:v>
                </c:pt>
                <c:pt idx="6">
                  <c:v>63</c:v>
                </c:pt>
                <c:pt idx="7">
                  <c:v>59</c:v>
                </c:pt>
                <c:pt idx="8">
                  <c:v>97</c:v>
                </c:pt>
                <c:pt idx="9">
                  <c:v>88</c:v>
                </c:pt>
                <c:pt idx="10">
                  <c:v>124</c:v>
                </c:pt>
                <c:pt idx="11">
                  <c:v>140</c:v>
                </c:pt>
                <c:pt idx="12">
                  <c:v>161</c:v>
                </c:pt>
                <c:pt idx="13">
                  <c:v>126</c:v>
                </c:pt>
                <c:pt idx="14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D5-4C52-9ACA-F2747B2CF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41214096"/>
        <c:axId val="-2144184880"/>
        <c:axId val="0"/>
      </c:bar3DChart>
      <c:catAx>
        <c:axId val="-214121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6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4184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4184880"/>
        <c:scaling>
          <c:orientation val="minMax"/>
        </c:scaling>
        <c:delete val="0"/>
        <c:axPos val="l"/>
        <c:majorGridlines>
          <c:spPr>
            <a:ln w="161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6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1214096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1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hPercent val="6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034551577739"/>
          <c:y val="4.5896897501590699E-2"/>
          <c:w val="0.87949826019911004"/>
          <c:h val="0.85838897178040896"/>
        </c:manualLayout>
      </c:layout>
      <c:bar3DChart>
        <c:barDir val="col"/>
        <c:grouping val="cluster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835639136280499E-2"/>
                  <c:y val="-1.209638484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A0-4062-AB91-EDE22D83465E}"/>
                </c:ext>
              </c:extLst>
            </c:dLbl>
            <c:dLbl>
              <c:idx val="1"/>
              <c:layout>
                <c:manualLayout>
                  <c:x val="-3.6714197084027803E-2"/>
                  <c:y val="-4.30506526285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A0-4062-AB91-EDE22D83465E}"/>
                </c:ext>
              </c:extLst>
            </c:dLbl>
            <c:dLbl>
              <c:idx val="2"/>
              <c:layout>
                <c:manualLayout>
                  <c:x val="-1.55559675765883E-2"/>
                  <c:y val="-5.551741235859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A0-4062-AB91-EDE22D83465E}"/>
                </c:ext>
              </c:extLst>
            </c:dLbl>
            <c:dLbl>
              <c:idx val="3"/>
              <c:layout>
                <c:manualLayout>
                  <c:x val="9.8881575388497303E-3"/>
                  <c:y val="-2.250347526304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A0-4062-AB91-EDE22D83465E}"/>
                </c:ext>
              </c:extLst>
            </c:dLbl>
            <c:dLbl>
              <c:idx val="4"/>
              <c:layout>
                <c:manualLayout>
                  <c:x val="1.12054651215856E-3"/>
                  <c:y val="-4.220156330823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A0-4062-AB91-EDE22D83465E}"/>
                </c:ext>
              </c:extLst>
            </c:dLbl>
            <c:dLbl>
              <c:idx val="5"/>
              <c:layout>
                <c:manualLayout>
                  <c:x val="1.09032826536451E-2"/>
                  <c:y val="1.3256508994769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A0-4062-AB91-EDE22D83465E}"/>
                </c:ext>
              </c:extLst>
            </c:dLbl>
            <c:dLbl>
              <c:idx val="10"/>
              <c:layout>
                <c:manualLayout>
                  <c:x val="3.21365301505179E-3"/>
                  <c:y val="3.5240843416053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A0-4062-AB91-EDE22D83465E}"/>
                </c:ext>
              </c:extLst>
            </c:dLbl>
            <c:dLbl>
              <c:idx val="11"/>
              <c:layout>
                <c:manualLayout>
                  <c:x val="8.0341325376294733E-3"/>
                  <c:y val="-2.93695292454348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A0-4062-AB91-EDE22D834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Sheet1!$B$2:$P$2</c:f>
              <c:numCache>
                <c:formatCode>#,##0</c:formatCode>
                <c:ptCount val="15"/>
                <c:pt idx="0">
                  <c:v>84565</c:v>
                </c:pt>
                <c:pt idx="1">
                  <c:v>164833</c:v>
                </c:pt>
                <c:pt idx="2">
                  <c:v>289664</c:v>
                </c:pt>
                <c:pt idx="3">
                  <c:v>911072</c:v>
                </c:pt>
                <c:pt idx="4">
                  <c:v>1004621</c:v>
                </c:pt>
                <c:pt idx="5">
                  <c:v>1458163</c:v>
                </c:pt>
                <c:pt idx="6">
                  <c:v>1760977</c:v>
                </c:pt>
                <c:pt idx="7">
                  <c:v>2377700</c:v>
                </c:pt>
                <c:pt idx="8">
                  <c:v>2672716</c:v>
                </c:pt>
                <c:pt idx="9">
                  <c:v>2956331</c:v>
                </c:pt>
                <c:pt idx="10">
                  <c:v>3327792</c:v>
                </c:pt>
                <c:pt idx="11">
                  <c:v>4175108</c:v>
                </c:pt>
                <c:pt idx="12">
                  <c:v>4812703</c:v>
                </c:pt>
                <c:pt idx="13">
                  <c:v>5806202</c:v>
                </c:pt>
                <c:pt idx="14">
                  <c:v>4606411.0199999996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A0-4062-AB91-EDE22D834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27009264"/>
        <c:axId val="-2127006224"/>
        <c:axId val="0"/>
      </c:bar3DChart>
      <c:catAx>
        <c:axId val="-212700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 b="1"/>
            </a:pPr>
            <a:endParaRPr lang="en-US"/>
          </a:p>
        </c:txPr>
        <c:crossAx val="-2127006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70062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12700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541163601296399"/>
          <c:y val="4.2372881355932403E-2"/>
          <c:w val="0.88424716606911402"/>
          <c:h val="0.879814888772478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Impozite şi taxe locale</c:v>
                </c:pt>
              </c:strCache>
            </c:strRef>
          </c:tx>
          <c:spPr>
            <a:solidFill>
              <a:schemeClr val="accent1"/>
            </a:solidFill>
            <a:ln w="743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9"/>
              <c:layout>
                <c:manualLayout>
                  <c:x val="3.20692534265177E-3"/>
                  <c:y val="-3.293517217055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78-413C-B014-AC65BADD2D43}"/>
                </c:ext>
              </c:extLst>
            </c:dLbl>
            <c:dLbl>
              <c:idx val="10"/>
              <c:layout>
                <c:manualLayout>
                  <c:x val="-3.20692534265177E-3"/>
                  <c:y val="-2.964165495350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78-413C-B014-AC65BADD2D43}"/>
                </c:ext>
              </c:extLst>
            </c:dLbl>
            <c:dLbl>
              <c:idx val="11"/>
              <c:layout>
                <c:manualLayout>
                  <c:x val="1.60346267132588E-3"/>
                  <c:y val="-3.622868938761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78-413C-B014-AC65BADD2D43}"/>
                </c:ext>
              </c:extLst>
            </c:dLbl>
            <c:dLbl>
              <c:idx val="12"/>
              <c:layout>
                <c:manualLayout>
                  <c:x val="8.0173133566294099E-3"/>
                  <c:y val="-2.3054620519390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78-413C-B014-AC65BADD2D43}"/>
                </c:ext>
              </c:extLst>
            </c:dLbl>
            <c:dLbl>
              <c:idx val="13"/>
              <c:layout>
                <c:manualLayout>
                  <c:x val="1.60346267132588E-3"/>
                  <c:y val="-3.3663907929091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78-413C-B014-AC65BADD2D43}"/>
                </c:ext>
              </c:extLst>
            </c:dLbl>
            <c:spPr>
              <a:noFill/>
              <a:ln w="1487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Sheet1!$B$2:$P$2</c:f>
              <c:numCache>
                <c:formatCode>_-* #,##0\ _R_O_N_-;\-* #,##0\ _R_O_N_-;_-* "-"??\ _R_O_N_-;_-@_-</c:formatCode>
                <c:ptCount val="15"/>
                <c:pt idx="0">
                  <c:v>31845</c:v>
                </c:pt>
                <c:pt idx="1">
                  <c:v>55217</c:v>
                </c:pt>
                <c:pt idx="2">
                  <c:v>126460</c:v>
                </c:pt>
                <c:pt idx="3">
                  <c:v>214141</c:v>
                </c:pt>
                <c:pt idx="4">
                  <c:v>290688</c:v>
                </c:pt>
                <c:pt idx="5">
                  <c:v>732007</c:v>
                </c:pt>
                <c:pt idx="6">
                  <c:v>989488</c:v>
                </c:pt>
                <c:pt idx="7">
                  <c:v>1154104</c:v>
                </c:pt>
                <c:pt idx="8">
                  <c:v>1293604</c:v>
                </c:pt>
                <c:pt idx="9">
                  <c:v>1512427</c:v>
                </c:pt>
                <c:pt idx="10">
                  <c:v>1623129</c:v>
                </c:pt>
                <c:pt idx="11">
                  <c:v>1652087</c:v>
                </c:pt>
                <c:pt idx="12">
                  <c:v>1830983</c:v>
                </c:pt>
                <c:pt idx="13">
                  <c:v>2278849</c:v>
                </c:pt>
                <c:pt idx="14">
                  <c:v>1958126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78-413C-B014-AC65BADD2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25293088"/>
        <c:axId val="-2125290176"/>
        <c:axId val="0"/>
      </c:bar3DChart>
      <c:catAx>
        <c:axId val="-212529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5290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5290176"/>
        <c:scaling>
          <c:orientation val="minMax"/>
        </c:scaling>
        <c:delete val="0"/>
        <c:axPos val="l"/>
        <c:majorGridlines>
          <c:spPr>
            <a:ln w="1859">
              <a:solidFill>
                <a:schemeClr val="tx1"/>
              </a:solidFill>
              <a:prstDash val="solid"/>
            </a:ln>
          </c:spPr>
        </c:majorGridlines>
        <c:numFmt formatCode="_-* #,##0\ _R_O_N_-;\-* #,##0\ _R_O_N_-;_-* &quot;-&quot;??\ _R_O_N_-;_-@_-" sourceLinked="1"/>
        <c:majorTickMark val="out"/>
        <c:minorTickMark val="none"/>
        <c:tickLblPos val="nextTo"/>
        <c:spPr>
          <a:ln w="18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5293088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350582227216202E-2"/>
          <c:y val="4.2372881355932403E-2"/>
          <c:w val="0.90030811460236304"/>
          <c:h val="0.882170227188309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concesiuni şi închirieri </c:v>
                </c:pt>
              </c:strCache>
            </c:strRef>
          </c:tx>
          <c:spPr>
            <a:solidFill>
              <a:schemeClr val="accent1"/>
            </a:solidFill>
            <a:ln w="79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1"/>
              <c:layout>
                <c:manualLayout>
                  <c:x val="1.4436951320065301E-2"/>
                  <c:y val="6.8814566147188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65-42A4-8BF2-4B50E2C11DF7}"/>
                </c:ext>
              </c:extLst>
            </c:dLbl>
            <c:spPr>
              <a:noFill/>
              <a:ln w="15895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Sheet1!$C$1:$P$1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Sheet1!$C$2:$P$2</c:f>
              <c:numCache>
                <c:formatCode>#,##0</c:formatCode>
                <c:ptCount val="14"/>
                <c:pt idx="0">
                  <c:v>7378</c:v>
                </c:pt>
                <c:pt idx="1">
                  <c:v>9837</c:v>
                </c:pt>
                <c:pt idx="2">
                  <c:v>67496.240000000005</c:v>
                </c:pt>
                <c:pt idx="3">
                  <c:v>43418.61</c:v>
                </c:pt>
                <c:pt idx="4">
                  <c:v>128451.08</c:v>
                </c:pt>
                <c:pt idx="5">
                  <c:v>54578</c:v>
                </c:pt>
                <c:pt idx="6">
                  <c:v>69264</c:v>
                </c:pt>
                <c:pt idx="7">
                  <c:v>96678</c:v>
                </c:pt>
                <c:pt idx="8">
                  <c:v>121055</c:v>
                </c:pt>
                <c:pt idx="9">
                  <c:v>225929</c:v>
                </c:pt>
                <c:pt idx="10">
                  <c:v>223783.39</c:v>
                </c:pt>
                <c:pt idx="11">
                  <c:v>207856.29</c:v>
                </c:pt>
                <c:pt idx="12">
                  <c:v>292910</c:v>
                </c:pt>
                <c:pt idx="13">
                  <c:v>233564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65-42A4-8BF2-4B50E2C11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23575920"/>
        <c:axId val="-2123572496"/>
        <c:axId val="0"/>
      </c:bar3DChart>
      <c:catAx>
        <c:axId val="-212357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3572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3572496"/>
        <c:scaling>
          <c:orientation val="minMax"/>
        </c:scaling>
        <c:delete val="0"/>
        <c:axPos val="l"/>
        <c:majorGridlines>
          <c:spPr>
            <a:ln w="1987">
              <a:solidFill>
                <a:schemeClr val="tx1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19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3575920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0477854025879434E-2"/>
          <c:y val="2.3807783540620242E-2"/>
          <c:w val="0.88328802311127197"/>
          <c:h val="0.8543847031197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vânzări de bunuri</c:v>
                </c:pt>
              </c:strCache>
            </c:strRef>
          </c:tx>
          <c:spPr>
            <a:solidFill>
              <a:schemeClr val="accent1"/>
            </a:solidFill>
            <a:ln w="79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6"/>
              <c:layout>
                <c:manualLayout>
                  <c:x val="5.1936813754176903E-3"/>
                  <c:y val="-3.5445276400590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D6-43C8-8108-16430ACDD7C6}"/>
                </c:ext>
              </c:extLst>
            </c:dLbl>
            <c:dLbl>
              <c:idx val="9"/>
              <c:layout>
                <c:manualLayout>
                  <c:x val="6.47531680614941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D6-43C8-8108-16430ACDD7C6}"/>
                </c:ext>
              </c:extLst>
            </c:dLbl>
            <c:dLbl>
              <c:idx val="10"/>
              <c:layout>
                <c:manualLayout>
                  <c:x val="0"/>
                  <c:y val="1.02247567930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D6-43C8-8108-16430ACDD7C6}"/>
                </c:ext>
              </c:extLst>
            </c:dLbl>
            <c:spPr>
              <a:noFill/>
              <a:ln w="15895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Sheet1!$B$2:$P$2</c:f>
              <c:numCache>
                <c:formatCode>#,##0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150897</c:v>
                </c:pt>
                <c:pt idx="3">
                  <c:v>1680213.6</c:v>
                </c:pt>
                <c:pt idx="4">
                  <c:v>1855428.21</c:v>
                </c:pt>
                <c:pt idx="5">
                  <c:v>319138.76</c:v>
                </c:pt>
                <c:pt idx="6">
                  <c:v>355654.06</c:v>
                </c:pt>
                <c:pt idx="7">
                  <c:v>309579</c:v>
                </c:pt>
                <c:pt idx="8">
                  <c:v>243886</c:v>
                </c:pt>
                <c:pt idx="9">
                  <c:v>179631</c:v>
                </c:pt>
                <c:pt idx="10">
                  <c:v>301058</c:v>
                </c:pt>
                <c:pt idx="11">
                  <c:v>368382</c:v>
                </c:pt>
                <c:pt idx="12">
                  <c:v>216208</c:v>
                </c:pt>
                <c:pt idx="13">
                  <c:v>378948</c:v>
                </c:pt>
                <c:pt idx="14">
                  <c:v>676929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D6-43C8-8108-16430ACDD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26845472"/>
        <c:axId val="-2126842304"/>
        <c:axId val="0"/>
      </c:bar3DChart>
      <c:catAx>
        <c:axId val="-212684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68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6842304"/>
        <c:scaling>
          <c:orientation val="minMax"/>
        </c:scaling>
        <c:delete val="0"/>
        <c:axPos val="l"/>
        <c:majorGridlines>
          <c:spPr>
            <a:ln w="1987">
              <a:solidFill>
                <a:schemeClr val="tx1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19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6845472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104100670409"/>
          <c:y val="4.7457627118644298E-2"/>
          <c:w val="0.88355455587734599"/>
          <c:h val="0.85213994663632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imp pe venit</c:v>
                </c:pt>
              </c:strCache>
            </c:strRef>
          </c:tx>
          <c:spPr>
            <a:solidFill>
              <a:schemeClr val="accent1"/>
            </a:solidFill>
            <a:ln w="79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9"/>
              <c:layout>
                <c:manualLayout>
                  <c:x val="0"/>
                  <c:y val="-1.33804282263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FE-4839-84B7-5F6686948E42}"/>
                </c:ext>
              </c:extLst>
            </c:dLbl>
            <c:spPr>
              <a:noFill/>
              <a:ln w="15895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Sheet1!$B$2:$P$2</c:f>
              <c:numCache>
                <c:formatCode>#,##0</c:formatCode>
                <c:ptCount val="15"/>
                <c:pt idx="0">
                  <c:v>15896.23</c:v>
                </c:pt>
                <c:pt idx="1">
                  <c:v>36369</c:v>
                </c:pt>
                <c:pt idx="2">
                  <c:v>153367</c:v>
                </c:pt>
                <c:pt idx="3">
                  <c:v>266029.96999999997</c:v>
                </c:pt>
                <c:pt idx="4">
                  <c:v>408230.16000000003</c:v>
                </c:pt>
                <c:pt idx="5">
                  <c:v>349327</c:v>
                </c:pt>
                <c:pt idx="6">
                  <c:v>542909.5</c:v>
                </c:pt>
                <c:pt idx="7">
                  <c:v>1078955.78</c:v>
                </c:pt>
                <c:pt idx="8">
                  <c:v>1259714.47</c:v>
                </c:pt>
                <c:pt idx="9">
                  <c:v>1285698.8799999999</c:v>
                </c:pt>
                <c:pt idx="10">
                  <c:v>1429210.64</c:v>
                </c:pt>
                <c:pt idx="11">
                  <c:v>1834719.66</c:v>
                </c:pt>
                <c:pt idx="12">
                  <c:v>2317704.85</c:v>
                </c:pt>
                <c:pt idx="13">
                  <c:v>2588676</c:v>
                </c:pt>
                <c:pt idx="14">
                  <c:v>1882775.42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FE-4839-84B7-5F6686948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26822336"/>
        <c:axId val="-2126819024"/>
        <c:axId val="0"/>
      </c:bar3DChart>
      <c:catAx>
        <c:axId val="-212682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681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6819024"/>
        <c:scaling>
          <c:orientation val="minMax"/>
        </c:scaling>
        <c:delete val="0"/>
        <c:axPos val="l"/>
        <c:majorGridlines>
          <c:spPr>
            <a:ln w="1987">
              <a:solidFill>
                <a:schemeClr val="tx1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19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6822336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vi-VN"/>
              <a:t>Gradul de autonomie financiară</a:t>
            </a:r>
          </a:p>
        </c:rich>
      </c:tx>
      <c:layout>
        <c:manualLayout>
          <c:xMode val="edge"/>
          <c:yMode val="edge"/>
          <c:x val="0.300901387326584"/>
          <c:y val="3.62116991643453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3693858554790593E-2"/>
          <c:y val="0.18105849582172701"/>
          <c:w val="0.88108263140947296"/>
          <c:h val="0.69359331476323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'Grad de autonomie financiară'!$A$13</c:f>
              <c:strCache>
                <c:ptCount val="1"/>
                <c:pt idx="0">
                  <c:v>Grad de autonomie financiară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AA6-4EB9-8573-CA68C32B343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AA6-4EB9-8573-CA68C32B343C}"/>
              </c:ext>
            </c:extLst>
          </c:dPt>
          <c:dPt>
            <c:idx val="2"/>
            <c:invertIfNegative val="0"/>
            <c:bubble3D val="0"/>
            <c:spPr>
              <a:solidFill>
                <a:srgbClr val="0066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AA6-4EB9-8573-CA68C32B343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AA6-4EB9-8573-CA68C32B343C}"/>
              </c:ext>
            </c:extLst>
          </c:dPt>
          <c:dPt>
            <c:idx val="4"/>
            <c:invertIfNegative val="0"/>
            <c:bubble3D val="0"/>
            <c:spPr>
              <a:solidFill>
                <a:srgbClr val="2BA52E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BAA6-4EB9-8573-CA68C32B343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BAA6-4EB9-8573-CA68C32B343C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BAA6-4EB9-8573-CA68C32B343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AA6-4EB9-8573-CA68C32B343C}"/>
              </c:ext>
            </c:extLst>
          </c:dPt>
          <c:dPt>
            <c:idx val="8"/>
            <c:invertIfNegative val="0"/>
            <c:bubble3D val="0"/>
            <c:spPr>
              <a:solidFill>
                <a:srgbClr val="0099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BAA6-4EB9-8573-CA68C32B343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BAA6-4EB9-8573-CA68C32B343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('Grad de autonomie financiară'!$B$1:$N$1,'Grad de autonomie financiară'!$O$1)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('Grad de autonomie financiară'!$B$13:$N$13,'Grad de autonomie financiară'!$O$13)</c:f>
              <c:numCache>
                <c:formatCode>0.0%</c:formatCode>
                <c:ptCount val="14"/>
                <c:pt idx="0">
                  <c:v>0.47241135397499934</c:v>
                </c:pt>
                <c:pt idx="1">
                  <c:v>1.0076087564122962</c:v>
                </c:pt>
                <c:pt idx="2">
                  <c:v>3.9854880027500155</c:v>
                </c:pt>
                <c:pt idx="3">
                  <c:v>2.044607220546887</c:v>
                </c:pt>
                <c:pt idx="4">
                  <c:v>1.5814424332909085</c:v>
                </c:pt>
                <c:pt idx="5">
                  <c:v>1.2521035970362424</c:v>
                </c:pt>
                <c:pt idx="6">
                  <c:v>1.1421814185290433</c:v>
                </c:pt>
                <c:pt idx="7">
                  <c:v>1.6729601150561955</c:v>
                </c:pt>
                <c:pt idx="8">
                  <c:v>1.2919814348714198</c:v>
                </c:pt>
                <c:pt idx="9">
                  <c:v>1.0849442029102743</c:v>
                </c:pt>
                <c:pt idx="10">
                  <c:v>1.4208164767375844</c:v>
                </c:pt>
                <c:pt idx="11">
                  <c:v>1.4323786354134294</c:v>
                </c:pt>
                <c:pt idx="12">
                  <c:v>1.2629504644292493</c:v>
                </c:pt>
                <c:pt idx="13">
                  <c:v>1.3579372091658217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AA6-4EB9-8573-CA68C32B3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755456"/>
        <c:axId val="-2116758464"/>
      </c:barChart>
      <c:catAx>
        <c:axId val="-211675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16758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7584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167554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vi-VN" dirty="0"/>
              <a:t>Grad de autonomie financiară</a:t>
            </a:r>
            <a:r>
              <a:rPr lang="ro-RO" dirty="0"/>
              <a:t> (fără vânzări de terenuri)</a:t>
            </a:r>
            <a:endParaRPr lang="vi-VN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451168"/>
        <c:axId val="-2123448192"/>
      </c:barChart>
      <c:catAx>
        <c:axId val="-2123451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3448192"/>
        <c:crosses val="autoZero"/>
        <c:auto val="1"/>
        <c:lblAlgn val="ctr"/>
        <c:lblOffset val="100"/>
        <c:noMultiLvlLbl val="0"/>
      </c:catAx>
      <c:valAx>
        <c:axId val="-2123448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3451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vi-VN" sz="1100" b="1"/>
              <a:t>Gradul de autonomie financiară (fără fond de rulment şi vânzări de terenuri)</a:t>
            </a:r>
          </a:p>
        </c:rich>
      </c:tx>
      <c:layout>
        <c:manualLayout>
          <c:xMode val="edge"/>
          <c:yMode val="edge"/>
          <c:x val="0.1323512852291942"/>
          <c:y val="1.24821045096635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1137542017774"/>
          <c:y val="0.15360415175375799"/>
          <c:w val="0.88944869112602598"/>
          <c:h val="0.70752089136490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'Grad de autonomie financiară'!$A$14</c:f>
              <c:strCache>
                <c:ptCount val="1"/>
                <c:pt idx="0">
                  <c:v>Grad de autonomie financiară (fără fond rulment, vânzări terenuri)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09C-408E-A1E4-4B7BEDB22760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09C-408E-A1E4-4B7BEDB22760}"/>
              </c:ext>
            </c:extLst>
          </c:dPt>
          <c:dPt>
            <c:idx val="2"/>
            <c:invertIfNegative val="0"/>
            <c:bubble3D val="0"/>
            <c:spPr>
              <a:solidFill>
                <a:srgbClr val="0099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09C-408E-A1E4-4B7BEDB2276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09C-408E-A1E4-4B7BEDB2276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09C-408E-A1E4-4B7BEDB22760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09C-408E-A1E4-4B7BEDB22760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009C-408E-A1E4-4B7BEDB22760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009C-408E-A1E4-4B7BEDB2276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009C-408E-A1E4-4B7BEDB22760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009C-408E-A1E4-4B7BEDB22760}"/>
              </c:ext>
            </c:extLst>
          </c:dPt>
          <c:dPt>
            <c:idx val="11"/>
            <c:invertIfNegative val="0"/>
            <c:bubble3D val="0"/>
            <c:spPr>
              <a:solidFill>
                <a:srgbClr val="339933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009C-408E-A1E4-4B7BEDB22760}"/>
              </c:ext>
            </c:extLst>
          </c:dPt>
          <c:dPt>
            <c:idx val="13"/>
            <c:invertIfNegative val="0"/>
            <c:bubble3D val="0"/>
            <c:spPr>
              <a:solidFill>
                <a:srgbClr val="FF33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009C-408E-A1E4-4B7BEDB22760}"/>
              </c:ext>
            </c:extLst>
          </c:dPt>
          <c:dLbls>
            <c:dLbl>
              <c:idx val="0"/>
              <c:layout>
                <c:manualLayout>
                  <c:x val="0"/>
                  <c:y val="-1.89393939393938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9C-408E-A1E4-4B7BEDB2276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('Grad de autonomie financiară'!$B$1:$N$1,'Grad de autonomie financiară'!$O$1)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('Grad de autonomie financiară'!$B$14:$N$14,'Grad de autonomie financiară'!$O$14)</c:f>
              <c:numCache>
                <c:formatCode>0.0%</c:formatCode>
                <c:ptCount val="14"/>
                <c:pt idx="0">
                  <c:v>0.46535340895215627</c:v>
                </c:pt>
                <c:pt idx="1">
                  <c:v>0.97299418217155931</c:v>
                </c:pt>
                <c:pt idx="2">
                  <c:v>2.3448502447289972</c:v>
                </c:pt>
                <c:pt idx="3">
                  <c:v>1.2600336736053952</c:v>
                </c:pt>
                <c:pt idx="4">
                  <c:v>0.79643572022383491</c:v>
                </c:pt>
                <c:pt idx="5">
                  <c:v>1.0378207347125512</c:v>
                </c:pt>
                <c:pt idx="6">
                  <c:v>0.9066935913590537</c:v>
                </c:pt>
                <c:pt idx="7">
                  <c:v>1.1888858337037982</c:v>
                </c:pt>
                <c:pt idx="8">
                  <c:v>1.135083973975461</c:v>
                </c:pt>
                <c:pt idx="9">
                  <c:v>0.98083863026633644</c:v>
                </c:pt>
                <c:pt idx="10">
                  <c:v>1.3591912876174326</c:v>
                </c:pt>
                <c:pt idx="11">
                  <c:v>1.1551882572094518</c:v>
                </c:pt>
                <c:pt idx="12">
                  <c:v>1.0400615263599944</c:v>
                </c:pt>
                <c:pt idx="13">
                  <c:v>0.70591397512488874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09C-408E-A1E4-4B7BEDB22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820032"/>
        <c:axId val="-2116823520"/>
      </c:barChart>
      <c:catAx>
        <c:axId val="-211682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16823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8235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1682003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2454395455210198E-2"/>
          <c:y val="6.8243539917481305E-2"/>
          <c:w val="0.90381895332390405"/>
          <c:h val="0.870359906029164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112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4"/>
              <c:layout>
                <c:manualLayout>
                  <c:x val="5.0589547482472914E-3"/>
                  <c:y val="1.5026294417973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83-4231-8BD6-45BEABFA67C7}"/>
                </c:ext>
              </c:extLst>
            </c:dLbl>
            <c:numFmt formatCode="0%" sourceLinked="0"/>
            <c:spPr>
              <a:noFill/>
              <a:ln w="22244">
                <a:noFill/>
              </a:ln>
            </c:spPr>
            <c:txPr>
              <a:bodyPr/>
              <a:lstStyle/>
              <a:p>
                <a:pPr>
                  <a:defRPr sz="131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2019*</c:v>
                </c:pt>
              </c:strCache>
            </c:strRef>
          </c:cat>
          <c:val>
            <c:numRef>
              <c:f>Sheet1!$B$2:$Q$2</c:f>
              <c:numCache>
                <c:formatCode>0%</c:formatCode>
                <c:ptCount val="16"/>
                <c:pt idx="0">
                  <c:v>0</c:v>
                </c:pt>
                <c:pt idx="1">
                  <c:v>0.1</c:v>
                </c:pt>
                <c:pt idx="2">
                  <c:v>0.25</c:v>
                </c:pt>
                <c:pt idx="3">
                  <c:v>0.12</c:v>
                </c:pt>
                <c:pt idx="4">
                  <c:v>0.02</c:v>
                </c:pt>
                <c:pt idx="5">
                  <c:v>0.05</c:v>
                </c:pt>
                <c:pt idx="6">
                  <c:v>0.1</c:v>
                </c:pt>
                <c:pt idx="7">
                  <c:v>0.05</c:v>
                </c:pt>
                <c:pt idx="8">
                  <c:v>0</c:v>
                </c:pt>
                <c:pt idx="9">
                  <c:v>0.2</c:v>
                </c:pt>
                <c:pt idx="10">
                  <c:v>0.12</c:v>
                </c:pt>
                <c:pt idx="11">
                  <c:v>0.11</c:v>
                </c:pt>
                <c:pt idx="12">
                  <c:v>0.01</c:v>
                </c:pt>
                <c:pt idx="13">
                  <c:v>0.02</c:v>
                </c:pt>
                <c:pt idx="14">
                  <c:v>-0.05</c:v>
                </c:pt>
                <c:pt idx="1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F-4A00-98DB-25B5120D1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26726112"/>
        <c:axId val="-2126715328"/>
        <c:axId val="0"/>
      </c:bar3DChart>
      <c:catAx>
        <c:axId val="-212672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6715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6715328"/>
        <c:scaling>
          <c:orientation val="minMax"/>
          <c:min val="-7.0000000000000007E-2"/>
        </c:scaling>
        <c:delete val="0"/>
        <c:axPos val="l"/>
        <c:majorGridlines>
          <c:spPr>
            <a:ln w="2780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7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672611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738166823978604E-2"/>
          <c:y val="5.1256406568126099E-2"/>
          <c:w val="0.89515035229361894"/>
          <c:h val="0.75026162063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certificate de urbanism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42</c:v>
                </c:pt>
                <c:pt idx="1">
                  <c:v>48</c:v>
                </c:pt>
                <c:pt idx="2">
                  <c:v>76</c:v>
                </c:pt>
                <c:pt idx="3">
                  <c:v>65</c:v>
                </c:pt>
                <c:pt idx="4">
                  <c:v>65</c:v>
                </c:pt>
                <c:pt idx="5">
                  <c:v>121</c:v>
                </c:pt>
                <c:pt idx="6">
                  <c:v>77</c:v>
                </c:pt>
                <c:pt idx="7">
                  <c:v>89</c:v>
                </c:pt>
                <c:pt idx="8">
                  <c:v>74</c:v>
                </c:pt>
                <c:pt idx="9">
                  <c:v>87</c:v>
                </c:pt>
                <c:pt idx="10">
                  <c:v>96</c:v>
                </c:pt>
                <c:pt idx="11">
                  <c:v>115</c:v>
                </c:pt>
                <c:pt idx="12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0-4692-955B-A7A3CE3579E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autorizaţii de construire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15</c:v>
                </c:pt>
                <c:pt idx="1">
                  <c:v>32</c:v>
                </c:pt>
                <c:pt idx="2">
                  <c:v>45</c:v>
                </c:pt>
                <c:pt idx="3">
                  <c:v>45</c:v>
                </c:pt>
                <c:pt idx="4">
                  <c:v>23</c:v>
                </c:pt>
                <c:pt idx="5">
                  <c:v>20</c:v>
                </c:pt>
                <c:pt idx="6">
                  <c:v>31</c:v>
                </c:pt>
                <c:pt idx="7">
                  <c:v>41</c:v>
                </c:pt>
                <c:pt idx="8">
                  <c:v>47</c:v>
                </c:pt>
                <c:pt idx="9">
                  <c:v>24</c:v>
                </c:pt>
                <c:pt idx="10">
                  <c:v>46</c:v>
                </c:pt>
                <c:pt idx="11">
                  <c:v>46</c:v>
                </c:pt>
                <c:pt idx="1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0-4692-955B-A7A3CE3579E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certificare de atestare a construcţiei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2">
                  <c:v>16</c:v>
                </c:pt>
                <c:pt idx="3">
                  <c:v>22</c:v>
                </c:pt>
                <c:pt idx="4">
                  <c:v>12</c:v>
                </c:pt>
                <c:pt idx="5">
                  <c:v>22</c:v>
                </c:pt>
                <c:pt idx="6">
                  <c:v>26</c:v>
                </c:pt>
                <c:pt idx="7">
                  <c:v>25</c:v>
                </c:pt>
                <c:pt idx="8">
                  <c:v>37</c:v>
                </c:pt>
                <c:pt idx="9">
                  <c:v>37</c:v>
                </c:pt>
                <c:pt idx="10">
                  <c:v>32</c:v>
                </c:pt>
                <c:pt idx="11">
                  <c:v>7</c:v>
                </c:pt>
                <c:pt idx="1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A0-4692-955B-A7A3CE357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542336"/>
        <c:axId val="-2126539792"/>
      </c:barChart>
      <c:catAx>
        <c:axId val="-212654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6539792"/>
        <c:crosses val="autoZero"/>
        <c:auto val="1"/>
        <c:lblAlgn val="ctr"/>
        <c:lblOffset val="100"/>
        <c:noMultiLvlLbl val="0"/>
      </c:catAx>
      <c:valAx>
        <c:axId val="-212653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6542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396141121136702E-2"/>
          <c:y val="0.87976576747041801"/>
          <c:w val="0.920636789669254"/>
          <c:h val="0.10184355665052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hPercent val="6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3739928345754411E-2"/>
          <c:y val="5.5276305939123298E-2"/>
          <c:w val="0.94465446478511284"/>
          <c:h val="0.862839999622581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00"/>
            </a:solidFill>
            <a:ln w="582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15469345712561E-2"/>
                  <c:y val="-4.3060303090253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2A-4720-87F2-4E9BEA215200}"/>
                </c:ext>
              </c:extLst>
            </c:dLbl>
            <c:dLbl>
              <c:idx val="1"/>
              <c:layout>
                <c:manualLayout>
                  <c:x val="-8.9573240855023196E-3"/>
                  <c:y val="-6.08335789182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A-4720-87F2-4E9BEA215200}"/>
                </c:ext>
              </c:extLst>
            </c:dLbl>
            <c:dLbl>
              <c:idx val="2"/>
              <c:layout>
                <c:manualLayout>
                  <c:x val="-3.0179685149990202E-3"/>
                  <c:y val="-1.44402415225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2A-4720-87F2-4E9BEA215200}"/>
                </c:ext>
              </c:extLst>
            </c:dLbl>
            <c:dLbl>
              <c:idx val="3"/>
              <c:layout>
                <c:manualLayout>
                  <c:x val="-4.2835802924557498E-4"/>
                  <c:y val="-2.1914338938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2A-4720-87F2-4E9BEA215200}"/>
                </c:ext>
              </c:extLst>
            </c:dLbl>
            <c:dLbl>
              <c:idx val="4"/>
              <c:layout>
                <c:manualLayout>
                  <c:x val="5.5113362086017699E-3"/>
                  <c:y val="-1.26690434851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2A-4720-87F2-4E9BEA215200}"/>
                </c:ext>
              </c:extLst>
            </c:dLbl>
            <c:dLbl>
              <c:idx val="5"/>
              <c:layout>
                <c:manualLayout>
                  <c:x val="3.65763199198091E-2"/>
                  <c:y val="-3.2160988881414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2A-4720-87F2-4E9BEA215200}"/>
                </c:ext>
              </c:extLst>
            </c:dLbl>
            <c:dLbl>
              <c:idx val="7"/>
              <c:layout>
                <c:manualLayout>
                  <c:x val="0"/>
                  <c:y val="-3.6517111046042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2A-4720-87F2-4E9BEA215200}"/>
                </c:ext>
              </c:extLst>
            </c:dLbl>
            <c:spPr>
              <a:noFill/>
              <a:ln w="11655">
                <a:noFill/>
              </a:ln>
            </c:spPr>
            <c:txPr>
              <a:bodyPr/>
              <a:lstStyle/>
              <a:p>
                <a:pPr>
                  <a:defRPr sz="82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136</c:v>
                </c:pt>
                <c:pt idx="1">
                  <c:v>226</c:v>
                </c:pt>
                <c:pt idx="2">
                  <c:v>177</c:v>
                </c:pt>
                <c:pt idx="3">
                  <c:v>236</c:v>
                </c:pt>
                <c:pt idx="4">
                  <c:v>244</c:v>
                </c:pt>
                <c:pt idx="5">
                  <c:v>212</c:v>
                </c:pt>
                <c:pt idx="6">
                  <c:v>137</c:v>
                </c:pt>
                <c:pt idx="7">
                  <c:v>87</c:v>
                </c:pt>
                <c:pt idx="8">
                  <c:v>167</c:v>
                </c:pt>
                <c:pt idx="9">
                  <c:v>235</c:v>
                </c:pt>
                <c:pt idx="10">
                  <c:v>247</c:v>
                </c:pt>
                <c:pt idx="11">
                  <c:v>223</c:v>
                </c:pt>
                <c:pt idx="12">
                  <c:v>205</c:v>
                </c:pt>
                <c:pt idx="13">
                  <c:v>288</c:v>
                </c:pt>
                <c:pt idx="14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A2A-4720-87F2-4E9BEA215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41813008"/>
        <c:axId val="-2141816368"/>
        <c:axId val="0"/>
      </c:bar3DChart>
      <c:catAx>
        <c:axId val="-214181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4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1816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1816368"/>
        <c:scaling>
          <c:orientation val="minMax"/>
        </c:scaling>
        <c:delete val="0"/>
        <c:axPos val="l"/>
        <c:majorGridlines>
          <c:spPr>
            <a:ln w="145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4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2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1813008"/>
        <c:crosses val="autoZero"/>
        <c:crossBetween val="between"/>
      </c:valAx>
      <c:spPr>
        <a:noFill/>
        <a:ln w="2282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1442585896363004E-2"/>
          <c:y val="3.0938119946275829E-2"/>
          <c:w val="0.88730158730158804"/>
          <c:h val="0.842082263076833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FF"/>
            </a:solidFill>
            <a:ln w="899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2.3324362191682602E-3"/>
                  <c:y val="1.06228445484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DE-43B9-9B58-6171382A468F}"/>
                </c:ext>
              </c:extLst>
            </c:dLbl>
            <c:dLbl>
              <c:idx val="5"/>
              <c:layout>
                <c:manualLayout>
                  <c:x val="2.52861485627942E-4"/>
                  <c:y val="-1.41384242568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DE-43B9-9B58-6171382A468F}"/>
                </c:ext>
              </c:extLst>
            </c:dLbl>
            <c:dLbl>
              <c:idx val="6"/>
              <c:layout>
                <c:manualLayout>
                  <c:x val="2.6206496414253599E-3"/>
                  <c:y val="-8.5618077297170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DE-43B9-9B58-6171382A468F}"/>
                </c:ext>
              </c:extLst>
            </c:dLbl>
            <c:spPr>
              <a:noFill/>
              <a:ln w="17990">
                <a:noFill/>
              </a:ln>
            </c:spPr>
            <c:txPr>
              <a:bodyPr/>
              <a:lstStyle/>
              <a:p>
                <a:pPr>
                  <a:defRPr sz="127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Sheet1!$B$1:$Q$1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12</c:v>
                </c:pt>
                <c:pt idx="1">
                  <c:v>39</c:v>
                </c:pt>
                <c:pt idx="2">
                  <c:v>43</c:v>
                </c:pt>
                <c:pt idx="3">
                  <c:v>72</c:v>
                </c:pt>
                <c:pt idx="4">
                  <c:v>90</c:v>
                </c:pt>
                <c:pt idx="5">
                  <c:v>106</c:v>
                </c:pt>
                <c:pt idx="6">
                  <c:v>90</c:v>
                </c:pt>
                <c:pt idx="7">
                  <c:v>95</c:v>
                </c:pt>
                <c:pt idx="8">
                  <c:v>93</c:v>
                </c:pt>
                <c:pt idx="9">
                  <c:v>108</c:v>
                </c:pt>
                <c:pt idx="10">
                  <c:v>105</c:v>
                </c:pt>
                <c:pt idx="11">
                  <c:v>127</c:v>
                </c:pt>
                <c:pt idx="12">
                  <c:v>142</c:v>
                </c:pt>
                <c:pt idx="13">
                  <c:v>149</c:v>
                </c:pt>
                <c:pt idx="14">
                  <c:v>160</c:v>
                </c:pt>
                <c:pt idx="15">
                  <c:v>177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44DE-43B9-9B58-6171382A4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33118272"/>
        <c:axId val="-2133115104"/>
        <c:axId val="0"/>
      </c:bar3DChart>
      <c:catAx>
        <c:axId val="-213311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2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3115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3115104"/>
        <c:scaling>
          <c:orientation val="minMax"/>
        </c:scaling>
        <c:delete val="0"/>
        <c:axPos val="l"/>
        <c:majorGridlines>
          <c:spPr>
            <a:ln w="224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3118272"/>
        <c:crosses val="autoZero"/>
        <c:crossBetween val="between"/>
      </c:valAx>
      <c:spPr>
        <a:noFill/>
        <a:ln w="253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037280261418456"/>
          <c:y val="4.5662336088352511E-2"/>
          <c:w val="0.87860841659795197"/>
          <c:h val="0.880755045311035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62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4.5506257110352697E-3"/>
                  <c:y val="-2.187488696539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0D-4B84-BDEE-CB334B359049}"/>
                </c:ext>
              </c:extLst>
            </c:dLbl>
            <c:dLbl>
              <c:idx val="10"/>
              <c:layout>
                <c:manualLayout>
                  <c:x val="-8.0903345092135526E-3"/>
                  <c:y val="1.937729433698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0D-4B84-BDEE-CB334B359049}"/>
                </c:ext>
              </c:extLst>
            </c:dLbl>
            <c:dLbl>
              <c:idx val="11"/>
              <c:layout>
                <c:manualLayout>
                  <c:x val="4.8542007055281319E-3"/>
                  <c:y val="-1.202500063912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49-4A03-A1A7-72B08A0E68ED}"/>
                </c:ext>
              </c:extLst>
            </c:dLbl>
            <c:spPr>
              <a:noFill/>
              <a:ln w="23245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Sheet1!$B$2:$M$2</c:f>
              <c:numCache>
                <c:formatCode>#,##0</c:formatCode>
                <c:ptCount val="12"/>
                <c:pt idx="0">
                  <c:v>61475.9</c:v>
                </c:pt>
                <c:pt idx="1">
                  <c:v>133304.97</c:v>
                </c:pt>
                <c:pt idx="2">
                  <c:v>499544.48</c:v>
                </c:pt>
                <c:pt idx="3">
                  <c:v>638005</c:v>
                </c:pt>
                <c:pt idx="4">
                  <c:v>679070</c:v>
                </c:pt>
                <c:pt idx="5">
                  <c:v>699343</c:v>
                </c:pt>
                <c:pt idx="6">
                  <c:v>917807.55</c:v>
                </c:pt>
                <c:pt idx="7">
                  <c:v>1015069.4500000001</c:v>
                </c:pt>
                <c:pt idx="8">
                  <c:v>1092000</c:v>
                </c:pt>
                <c:pt idx="9">
                  <c:v>1132753.8</c:v>
                </c:pt>
                <c:pt idx="10">
                  <c:v>1219822</c:v>
                </c:pt>
                <c:pt idx="11">
                  <c:v>1062059.3500000001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D-4B84-BDEE-CB334B359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33047888"/>
        <c:axId val="-2133044672"/>
        <c:axId val="0"/>
      </c:bar3DChart>
      <c:catAx>
        <c:axId val="-213304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3044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3044672"/>
        <c:scaling>
          <c:orientation val="minMax"/>
        </c:scaling>
        <c:delete val="0"/>
        <c:axPos val="l"/>
        <c:majorGridlines>
          <c:spPr>
            <a:ln w="2906">
              <a:solidFill>
                <a:schemeClr val="tx1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29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304788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4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46938694362499"/>
          <c:y val="0.226837414570148"/>
          <c:w val="0.58306281660795101"/>
          <c:h val="0.57188587616981001"/>
        </c:manualLayout>
      </c:layout>
      <c:pieChart>
        <c:varyColors val="1"/>
        <c:ser>
          <c:idx val="0"/>
          <c:order val="0"/>
          <c:tx>
            <c:strRef>
              <c:f>'Venituri proprii'!$AL$54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136-4765-A7A4-8762725A1BA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136-4765-A7A4-8762725A1BAB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'Venituri proprii'!$Z$55:$Z$56</c:f>
              <c:strCache>
                <c:ptCount val="2"/>
                <c:pt idx="0">
                  <c:v>Impozite PF</c:v>
                </c:pt>
                <c:pt idx="1">
                  <c:v>Impozite PJ</c:v>
                </c:pt>
              </c:strCache>
            </c:strRef>
          </c:cat>
          <c:val>
            <c:numRef>
              <c:f>'Venituri proprii'!$AL$55:$AL$56</c:f>
              <c:numCache>
                <c:formatCode>#,##0</c:formatCode>
                <c:ptCount val="2"/>
                <c:pt idx="0">
                  <c:v>558687.1</c:v>
                </c:pt>
                <c:pt idx="1">
                  <c:v>1062059.3500000001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36-4765-A7A4-8762725A1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9544018092839299"/>
          <c:y val="0.894570031781171"/>
          <c:w val="0.12218743118081693"/>
          <c:h val="0.10543009609120303"/>
        </c:manualLayout>
      </c:layout>
      <c:overlay val="0"/>
      <c:txPr>
        <a:bodyPr/>
        <a:lstStyle/>
        <a:p>
          <a:pPr rtl="0"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76" b="1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 cap="rnd" cmpd="sng" algn="ctr">
          <a:solidFill>
            <a:schemeClr val="tx1"/>
          </a:solidFill>
          <a:prstDash val="solid"/>
          <a:round/>
        </a:ln>
        <a:effectLst/>
        <a:sp3d contourW="3175">
          <a:contourClr>
            <a:schemeClr val="tx1"/>
          </a:contourClr>
        </a:sp3d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  <a:effectLst/>
        <a:sp3d contourW="12700">
          <a:contourClr>
            <a:schemeClr val="tx1"/>
          </a:contourClr>
        </a:sp3d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  <a:effectLst/>
        <a:sp3d contourW="12700">
          <a:contourClr>
            <a:schemeClr val="tx1"/>
          </a:contourClr>
        </a:sp3d>
      </c:spPr>
    </c:backWall>
    <c:plotArea>
      <c:layout>
        <c:manualLayout>
          <c:layoutTarget val="inner"/>
          <c:xMode val="edge"/>
          <c:yMode val="edge"/>
          <c:x val="0.11858934345210199"/>
          <c:y val="4.0607520508582601E-2"/>
          <c:w val="0.878558453413538"/>
          <c:h val="0.884316381343479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7.2729605072517703E-3"/>
                  <c:y val="-1.4548343802795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BB-4F4B-A1CF-15FBA14BE06C}"/>
                </c:ext>
              </c:extLst>
            </c:dLbl>
            <c:dLbl>
              <c:idx val="6"/>
              <c:layout>
                <c:manualLayout>
                  <c:x val="0"/>
                  <c:y val="-3.2006356366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BB-4F4B-A1CF-15FBA14BE06C}"/>
                </c:ext>
              </c:extLst>
            </c:dLbl>
            <c:dLbl>
              <c:idx val="7"/>
              <c:layout>
                <c:manualLayout>
                  <c:x val="0"/>
                  <c:y val="-3.2006356366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BB-4F4B-A1CF-15FBA14BE06C}"/>
                </c:ext>
              </c:extLst>
            </c:dLbl>
            <c:spPr>
              <a:noFill/>
              <a:ln w="23245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Sheet1!$B$2:$M$2</c:f>
              <c:numCache>
                <c:formatCode>#,##0</c:formatCode>
                <c:ptCount val="12"/>
                <c:pt idx="0">
                  <c:v>240043</c:v>
                </c:pt>
                <c:pt idx="1">
                  <c:v>343313.46</c:v>
                </c:pt>
                <c:pt idx="2">
                  <c:v>349327</c:v>
                </c:pt>
                <c:pt idx="3">
                  <c:v>527459</c:v>
                </c:pt>
                <c:pt idx="4">
                  <c:v>1043118.28</c:v>
                </c:pt>
                <c:pt idx="5">
                  <c:v>1182623.97</c:v>
                </c:pt>
                <c:pt idx="6">
                  <c:v>1211449.3799999999</c:v>
                </c:pt>
                <c:pt idx="7">
                  <c:v>1363901.64</c:v>
                </c:pt>
                <c:pt idx="8">
                  <c:v>1743513.16</c:v>
                </c:pt>
                <c:pt idx="9">
                  <c:v>2241209.85</c:v>
                </c:pt>
                <c:pt idx="10">
                  <c:v>2570768.4500000002</c:v>
                </c:pt>
                <c:pt idx="11">
                  <c:v>1882775.42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BB-4F4B-A1CF-15FBA14BE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22446304"/>
        <c:axId val="-2122442768"/>
        <c:axId val="0"/>
      </c:bar3DChart>
      <c:catAx>
        <c:axId val="-212244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2906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2442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2442768"/>
        <c:scaling>
          <c:orientation val="minMax"/>
        </c:scaling>
        <c:delete val="0"/>
        <c:axPos val="l"/>
        <c:majorGridlines>
          <c:spPr>
            <a:ln w="2906" cap="rnd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2906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2446304"/>
        <c:crosses val="autoZero"/>
        <c:crossBetween val="between"/>
      </c:valAx>
      <c:spPr>
        <a:noFill/>
        <a:ln w="25387">
          <a:noFill/>
        </a:ln>
        <a:effectLst/>
      </c:spPr>
    </c:plotArea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64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căsătorii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34</c:v>
                </c:pt>
                <c:pt idx="1">
                  <c:v>26</c:v>
                </c:pt>
                <c:pt idx="2">
                  <c:v>42</c:v>
                </c:pt>
                <c:pt idx="3">
                  <c:v>22</c:v>
                </c:pt>
                <c:pt idx="4">
                  <c:v>12</c:v>
                </c:pt>
                <c:pt idx="5">
                  <c:v>17</c:v>
                </c:pt>
                <c:pt idx="6">
                  <c:v>17</c:v>
                </c:pt>
                <c:pt idx="7">
                  <c:v>27</c:v>
                </c:pt>
                <c:pt idx="8">
                  <c:v>17</c:v>
                </c:pt>
                <c:pt idx="9">
                  <c:v>19</c:v>
                </c:pt>
                <c:pt idx="10">
                  <c:v>28</c:v>
                </c:pt>
                <c:pt idx="11">
                  <c:v>42</c:v>
                </c:pt>
                <c:pt idx="12">
                  <c:v>25</c:v>
                </c:pt>
                <c:pt idx="1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3B-449D-8795-FD960CF5A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530720"/>
        <c:axId val="-2145527968"/>
      </c:barChart>
      <c:catAx>
        <c:axId val="-214553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5527968"/>
        <c:crosses val="autoZero"/>
        <c:auto val="1"/>
        <c:lblAlgn val="ctr"/>
        <c:lblOffset val="100"/>
        <c:noMultiLvlLbl val="0"/>
      </c:catAx>
      <c:valAx>
        <c:axId val="-214552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553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spor natural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3.4519715242248201E-3"/>
                  <c:y val="0.14087951711128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45-4A5D-9442-D481B207B929}"/>
                </c:ext>
              </c:extLst>
            </c:dLbl>
            <c:dLbl>
              <c:idx val="1"/>
              <c:layout>
                <c:manualLayout>
                  <c:x val="1.7259857621123799E-3"/>
                  <c:y val="9.0565403857257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5-4A5D-9442-D481B207B929}"/>
                </c:ext>
              </c:extLst>
            </c:dLbl>
            <c:dLbl>
              <c:idx val="2"/>
              <c:layout>
                <c:manualLayout>
                  <c:x val="0"/>
                  <c:y val="4.0251290603225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45-4A5D-9442-D481B207B929}"/>
                </c:ext>
              </c:extLst>
            </c:dLbl>
            <c:dLbl>
              <c:idx val="3"/>
              <c:layout>
                <c:manualLayout>
                  <c:x val="0"/>
                  <c:y val="0.100628226508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5-4A5D-9442-D481B207B929}"/>
                </c:ext>
              </c:extLst>
            </c:dLbl>
            <c:dLbl>
              <c:idx val="4"/>
              <c:layout>
                <c:manualLayout>
                  <c:x val="0"/>
                  <c:y val="0.100628226508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45-4A5D-9442-D481B207B929}"/>
                </c:ext>
              </c:extLst>
            </c:dLbl>
            <c:dLbl>
              <c:idx val="5"/>
              <c:layout>
                <c:manualLayout>
                  <c:x val="0"/>
                  <c:y val="6.708548433870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45-4A5D-9442-D481B207B929}"/>
                </c:ext>
              </c:extLst>
            </c:dLbl>
            <c:dLbl>
              <c:idx val="6"/>
              <c:layout>
                <c:manualLayout>
                  <c:x val="3.4519715242249502E-3"/>
                  <c:y val="8.0502845322530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45-4A5D-9442-D481B207B929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21</c:v>
                </c:pt>
                <c:pt idx="1">
                  <c:v>14</c:v>
                </c:pt>
                <c:pt idx="2">
                  <c:v>-1</c:v>
                </c:pt>
                <c:pt idx="3">
                  <c:v>15</c:v>
                </c:pt>
                <c:pt idx="4">
                  <c:v>40</c:v>
                </c:pt>
                <c:pt idx="5">
                  <c:v>4</c:v>
                </c:pt>
                <c:pt idx="6">
                  <c:v>-5</c:v>
                </c:pt>
                <c:pt idx="7">
                  <c:v>9</c:v>
                </c:pt>
                <c:pt idx="8">
                  <c:v>22</c:v>
                </c:pt>
                <c:pt idx="9">
                  <c:v>24</c:v>
                </c:pt>
                <c:pt idx="10">
                  <c:v>19</c:v>
                </c:pt>
                <c:pt idx="11">
                  <c:v>19</c:v>
                </c:pt>
                <c:pt idx="12">
                  <c:v>23</c:v>
                </c:pt>
                <c:pt idx="1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45-4A5D-9442-D481B207B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622288"/>
        <c:axId val="-2133618880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naşteri</c:v>
                </c:pt>
              </c:strCache>
            </c:strRef>
          </c:tx>
          <c:dLbls>
            <c:dLbl>
              <c:idx val="2"/>
              <c:layout>
                <c:manualLayout>
                  <c:x val="1.72598576211241E-3"/>
                  <c:y val="0.11069104915887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45-4A5D-9442-D481B207B929}"/>
                </c:ext>
              </c:extLst>
            </c:dLbl>
            <c:dLbl>
              <c:idx val="6"/>
              <c:layout>
                <c:manualLayout>
                  <c:x val="3.6245701004360698E-2"/>
                  <c:y val="0.11069104915887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45-4A5D-9442-D481B207B9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39</c:v>
                </c:pt>
                <c:pt idx="1">
                  <c:v>34</c:v>
                </c:pt>
                <c:pt idx="2">
                  <c:v>24</c:v>
                </c:pt>
                <c:pt idx="3">
                  <c:v>39</c:v>
                </c:pt>
                <c:pt idx="4">
                  <c:v>63</c:v>
                </c:pt>
                <c:pt idx="5">
                  <c:v>30</c:v>
                </c:pt>
                <c:pt idx="6">
                  <c:v>28</c:v>
                </c:pt>
                <c:pt idx="7">
                  <c:v>27</c:v>
                </c:pt>
                <c:pt idx="8">
                  <c:v>39</c:v>
                </c:pt>
                <c:pt idx="9">
                  <c:v>41</c:v>
                </c:pt>
                <c:pt idx="10">
                  <c:v>37</c:v>
                </c:pt>
                <c:pt idx="11">
                  <c:v>38</c:v>
                </c:pt>
                <c:pt idx="12">
                  <c:v>36</c:v>
                </c:pt>
                <c:pt idx="13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A45-4A5D-9442-D481B207B92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decese</c:v>
                </c:pt>
              </c:strCache>
            </c:strRef>
          </c:tx>
          <c:dLbls>
            <c:dLbl>
              <c:idx val="0"/>
              <c:layout>
                <c:manualLayout>
                  <c:x val="-1.72598576211241E-3"/>
                  <c:y val="-5.0314113254031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45-4A5D-9442-D481B207B929}"/>
                </c:ext>
              </c:extLst>
            </c:dLbl>
            <c:dLbl>
              <c:idx val="1"/>
              <c:layout>
                <c:manualLayout>
                  <c:x val="-3.10677437180234E-2"/>
                  <c:y val="-4.695983903709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45-4A5D-9442-D481B207B929}"/>
                </c:ext>
              </c:extLst>
            </c:dLbl>
            <c:dLbl>
              <c:idx val="2"/>
              <c:layout>
                <c:manualLayout>
                  <c:x val="-3.27937294801358E-2"/>
                  <c:y val="-7.379403277257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45-4A5D-9442-D481B207B929}"/>
                </c:ext>
              </c:extLst>
            </c:dLbl>
            <c:dLbl>
              <c:idx val="3"/>
              <c:layout>
                <c:manualLayout>
                  <c:x val="-3.27937294801358E-2"/>
                  <c:y val="-6.708548433870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45-4A5D-9442-D481B207B929}"/>
                </c:ext>
              </c:extLst>
            </c:dLbl>
            <c:dLbl>
              <c:idx val="4"/>
              <c:layout>
                <c:manualLayout>
                  <c:x val="-4.4875629814922803E-2"/>
                  <c:y val="-3.689701638628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45-4A5D-9442-D481B207B929}"/>
                </c:ext>
              </c:extLst>
            </c:dLbl>
            <c:dLbl>
              <c:idx val="5"/>
              <c:layout>
                <c:manualLayout>
                  <c:x val="-3.6245701004360698E-2"/>
                  <c:y val="4.36055648201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A45-4A5D-9442-D481B207B929}"/>
                </c:ext>
              </c:extLst>
            </c:dLbl>
            <c:dLbl>
              <c:idx val="6"/>
              <c:layout>
                <c:manualLayout>
                  <c:x val="0"/>
                  <c:y val="-5.3668387470966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45-4A5D-9442-D481B207B9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99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18</c:v>
                </c:pt>
                <c:pt idx="1">
                  <c:v>20</c:v>
                </c:pt>
                <c:pt idx="2">
                  <c:v>25</c:v>
                </c:pt>
                <c:pt idx="3">
                  <c:v>24</c:v>
                </c:pt>
                <c:pt idx="4">
                  <c:v>23</c:v>
                </c:pt>
                <c:pt idx="5">
                  <c:v>26</c:v>
                </c:pt>
                <c:pt idx="6">
                  <c:v>33</c:v>
                </c:pt>
                <c:pt idx="7">
                  <c:v>18</c:v>
                </c:pt>
                <c:pt idx="8">
                  <c:v>17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13</c:v>
                </c:pt>
                <c:pt idx="13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9A45-4A5D-9442-D481B207B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3622288"/>
        <c:axId val="-2133618880"/>
      </c:lineChart>
      <c:catAx>
        <c:axId val="-213362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33618880"/>
        <c:crosses val="autoZero"/>
        <c:auto val="1"/>
        <c:lblAlgn val="ctr"/>
        <c:lblOffset val="100"/>
        <c:noMultiLvlLbl val="0"/>
      </c:catAx>
      <c:valAx>
        <c:axId val="-213361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36222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spor natural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3.4519715242248201E-3"/>
                  <c:y val="0.14087951711128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BA-4AB4-93FA-5D89D0D1768E}"/>
                </c:ext>
              </c:extLst>
            </c:dLbl>
            <c:dLbl>
              <c:idx val="1"/>
              <c:layout>
                <c:manualLayout>
                  <c:x val="1.7259857621123799E-3"/>
                  <c:y val="9.0565403857257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BA-4AB4-93FA-5D89D0D1768E}"/>
                </c:ext>
              </c:extLst>
            </c:dLbl>
            <c:dLbl>
              <c:idx val="2"/>
              <c:layout>
                <c:manualLayout>
                  <c:x val="0"/>
                  <c:y val="4.0251290603225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BA-4AB4-93FA-5D89D0D1768E}"/>
                </c:ext>
              </c:extLst>
            </c:dLbl>
            <c:dLbl>
              <c:idx val="3"/>
              <c:layout>
                <c:manualLayout>
                  <c:x val="0"/>
                  <c:y val="0.100628226508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BA-4AB4-93FA-5D89D0D1768E}"/>
                </c:ext>
              </c:extLst>
            </c:dLbl>
            <c:dLbl>
              <c:idx val="4"/>
              <c:layout>
                <c:manualLayout>
                  <c:x val="0"/>
                  <c:y val="0.100628226508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BA-4AB4-93FA-5D89D0D1768E}"/>
                </c:ext>
              </c:extLst>
            </c:dLbl>
            <c:dLbl>
              <c:idx val="5"/>
              <c:layout>
                <c:manualLayout>
                  <c:x val="0"/>
                  <c:y val="6.708548433870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BA-4AB4-93FA-5D89D0D1768E}"/>
                </c:ext>
              </c:extLst>
            </c:dLbl>
            <c:dLbl>
              <c:idx val="6"/>
              <c:layout>
                <c:manualLayout>
                  <c:x val="3.4519715242249502E-3"/>
                  <c:y val="8.0502845322530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BA-4AB4-93FA-5D89D0D1768E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8</c:v>
                </c:pt>
                <c:pt idx="4">
                  <c:v>8</c:v>
                </c:pt>
                <c:pt idx="5">
                  <c:v>-2</c:v>
                </c:pt>
                <c:pt idx="6">
                  <c:v>-9</c:v>
                </c:pt>
                <c:pt idx="7">
                  <c:v>30</c:v>
                </c:pt>
                <c:pt idx="8">
                  <c:v>8</c:v>
                </c:pt>
                <c:pt idx="9">
                  <c:v>9</c:v>
                </c:pt>
                <c:pt idx="10">
                  <c:v>9</c:v>
                </c:pt>
                <c:pt idx="11">
                  <c:v>23</c:v>
                </c:pt>
                <c:pt idx="1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BA-4AB4-93FA-5D89D0D17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265488"/>
        <c:axId val="-2136023600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naşteri</c:v>
                </c:pt>
              </c:strCache>
            </c:strRef>
          </c:tx>
          <c:dLbls>
            <c:dLbl>
              <c:idx val="2"/>
              <c:layout>
                <c:manualLayout>
                  <c:x val="1.72598576211241E-3"/>
                  <c:y val="0.11069104915887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BA-4AB4-93FA-5D89D0D1768E}"/>
                </c:ext>
              </c:extLst>
            </c:dLbl>
            <c:dLbl>
              <c:idx val="6"/>
              <c:layout>
                <c:manualLayout>
                  <c:x val="3.6245701004360698E-2"/>
                  <c:y val="0.11069104915887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BA-4AB4-93FA-5D89D0D17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24</c:v>
                </c:pt>
                <c:pt idx="1">
                  <c:v>20</c:v>
                </c:pt>
                <c:pt idx="2">
                  <c:v>29</c:v>
                </c:pt>
                <c:pt idx="3">
                  <c:v>34</c:v>
                </c:pt>
                <c:pt idx="4">
                  <c:v>32</c:v>
                </c:pt>
                <c:pt idx="5">
                  <c:v>30</c:v>
                </c:pt>
                <c:pt idx="6">
                  <c:v>30</c:v>
                </c:pt>
                <c:pt idx="7">
                  <c:v>51</c:v>
                </c:pt>
                <c:pt idx="8">
                  <c:v>30</c:v>
                </c:pt>
                <c:pt idx="9">
                  <c:v>35</c:v>
                </c:pt>
                <c:pt idx="10">
                  <c:v>33</c:v>
                </c:pt>
                <c:pt idx="11">
                  <c:v>46</c:v>
                </c:pt>
                <c:pt idx="12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9BA-4AB4-93FA-5D89D0D1768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decese</c:v>
                </c:pt>
              </c:strCache>
            </c:strRef>
          </c:tx>
          <c:spPr>
            <a:ln>
              <a:solidFill>
                <a:srgbClr val="956B43">
                  <a:lumMod val="75000"/>
                </a:srgbClr>
              </a:solidFill>
            </a:ln>
          </c:spPr>
          <c:marker>
            <c:spPr>
              <a:solidFill>
                <a:srgbClr val="956B43">
                  <a:lumMod val="75000"/>
                </a:srgbClr>
              </a:solidFill>
            </c:spPr>
          </c:marker>
          <c:dLbls>
            <c:dLbl>
              <c:idx val="0"/>
              <c:layout>
                <c:manualLayout>
                  <c:x val="-1.72598576211241E-3"/>
                  <c:y val="-5.0314113254031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BA-4AB4-93FA-5D89D0D1768E}"/>
                </c:ext>
              </c:extLst>
            </c:dLbl>
            <c:dLbl>
              <c:idx val="1"/>
              <c:layout>
                <c:manualLayout>
                  <c:x val="-3.10677437180234E-2"/>
                  <c:y val="-4.695983903709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BA-4AB4-93FA-5D89D0D1768E}"/>
                </c:ext>
              </c:extLst>
            </c:dLbl>
            <c:dLbl>
              <c:idx val="2"/>
              <c:layout>
                <c:manualLayout>
                  <c:x val="-3.27937294801358E-2"/>
                  <c:y val="-7.379403277257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BA-4AB4-93FA-5D89D0D1768E}"/>
                </c:ext>
              </c:extLst>
            </c:dLbl>
            <c:dLbl>
              <c:idx val="3"/>
              <c:layout>
                <c:manualLayout>
                  <c:x val="-3.27937294801358E-2"/>
                  <c:y val="-6.708548433870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BA-4AB4-93FA-5D89D0D1768E}"/>
                </c:ext>
              </c:extLst>
            </c:dLbl>
            <c:dLbl>
              <c:idx val="4"/>
              <c:layout>
                <c:manualLayout>
                  <c:x val="-4.4875629814922803E-2"/>
                  <c:y val="-3.689701638628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BA-4AB4-93FA-5D89D0D1768E}"/>
                </c:ext>
              </c:extLst>
            </c:dLbl>
            <c:dLbl>
              <c:idx val="5"/>
              <c:layout>
                <c:manualLayout>
                  <c:x val="-3.6245701004360698E-2"/>
                  <c:y val="4.36055648201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BA-4AB4-93FA-5D89D0D1768E}"/>
                </c:ext>
              </c:extLst>
            </c:dLbl>
            <c:dLbl>
              <c:idx val="6"/>
              <c:layout>
                <c:manualLayout>
                  <c:x val="0"/>
                  <c:y val="-5.3668387470966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BA-4AB4-93FA-5D89D0D17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99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21</c:v>
                </c:pt>
                <c:pt idx="1">
                  <c:v>19</c:v>
                </c:pt>
                <c:pt idx="2">
                  <c:v>26</c:v>
                </c:pt>
                <c:pt idx="3">
                  <c:v>26</c:v>
                </c:pt>
                <c:pt idx="4">
                  <c:v>24</c:v>
                </c:pt>
                <c:pt idx="5">
                  <c:v>32</c:v>
                </c:pt>
                <c:pt idx="6">
                  <c:v>39</c:v>
                </c:pt>
                <c:pt idx="7">
                  <c:v>21</c:v>
                </c:pt>
                <c:pt idx="8">
                  <c:v>22</c:v>
                </c:pt>
                <c:pt idx="9">
                  <c:v>26</c:v>
                </c:pt>
                <c:pt idx="10">
                  <c:v>24</c:v>
                </c:pt>
                <c:pt idx="11">
                  <c:v>23</c:v>
                </c:pt>
                <c:pt idx="1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59BA-4AB4-93FA-5D89D0D17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265488"/>
        <c:axId val="-2136023600"/>
      </c:lineChart>
      <c:catAx>
        <c:axId val="-213626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36023600"/>
        <c:crosses val="autoZero"/>
        <c:auto val="1"/>
        <c:lblAlgn val="ctr"/>
        <c:lblOffset val="100"/>
        <c:noMultiLvlLbl val="0"/>
      </c:catAx>
      <c:valAx>
        <c:axId val="-213602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62654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Sheet1!$A$7</c:f>
              <c:strCache>
                <c:ptCount val="1"/>
                <c:pt idx="0">
                  <c:v>creșterea populației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0099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Sheet1!$B$7:$O$7</c:f>
              <c:numCache>
                <c:formatCode>General</c:formatCode>
                <c:ptCount val="14"/>
                <c:pt idx="0">
                  <c:v>-32</c:v>
                </c:pt>
                <c:pt idx="1">
                  <c:v>84</c:v>
                </c:pt>
                <c:pt idx="2">
                  <c:v>91</c:v>
                </c:pt>
                <c:pt idx="3">
                  <c:v>107</c:v>
                </c:pt>
                <c:pt idx="4">
                  <c:v>144</c:v>
                </c:pt>
                <c:pt idx="5">
                  <c:v>85</c:v>
                </c:pt>
                <c:pt idx="6">
                  <c:v>88</c:v>
                </c:pt>
                <c:pt idx="7">
                  <c:v>34</c:v>
                </c:pt>
                <c:pt idx="8">
                  <c:v>100</c:v>
                </c:pt>
                <c:pt idx="9">
                  <c:v>50</c:v>
                </c:pt>
                <c:pt idx="10">
                  <c:v>89</c:v>
                </c:pt>
                <c:pt idx="11">
                  <c:v>88</c:v>
                </c:pt>
                <c:pt idx="12">
                  <c:v>86</c:v>
                </c:pt>
                <c:pt idx="13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5-4C04-B725-0E39435BA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812560"/>
        <c:axId val="-2133809632"/>
      </c:barChart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spor natural</c:v>
                </c:pt>
              </c:strCache>
            </c:strRef>
          </c:tx>
          <c:dLbls>
            <c:dLbl>
              <c:idx val="2"/>
              <c:layout>
                <c:manualLayout>
                  <c:x val="-3.26470886425516E-2"/>
                  <c:y val="-2.6792199278751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85-4C04-B725-0E39435BA0B7}"/>
                </c:ext>
              </c:extLst>
            </c:dLbl>
            <c:dLbl>
              <c:idx val="6"/>
              <c:layout>
                <c:manualLayout>
                  <c:x val="-2.6213510690375301E-2"/>
                  <c:y val="-4.0209296146493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85-4C04-B725-0E39435BA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21</c:v>
                </c:pt>
                <c:pt idx="1">
                  <c:v>14</c:v>
                </c:pt>
                <c:pt idx="2">
                  <c:v>-1</c:v>
                </c:pt>
                <c:pt idx="3">
                  <c:v>15</c:v>
                </c:pt>
                <c:pt idx="4">
                  <c:v>40</c:v>
                </c:pt>
                <c:pt idx="5">
                  <c:v>4</c:v>
                </c:pt>
                <c:pt idx="6">
                  <c:v>-5</c:v>
                </c:pt>
                <c:pt idx="7">
                  <c:v>9</c:v>
                </c:pt>
                <c:pt idx="8">
                  <c:v>22</c:v>
                </c:pt>
                <c:pt idx="9">
                  <c:v>24</c:v>
                </c:pt>
                <c:pt idx="10">
                  <c:v>19</c:v>
                </c:pt>
                <c:pt idx="11">
                  <c:v>19</c:v>
                </c:pt>
                <c:pt idx="12">
                  <c:v>23</c:v>
                </c:pt>
                <c:pt idx="1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85-4C04-B725-0E39435BA0B7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spor migrator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Sheet1!$B$6:$O$6</c:f>
              <c:numCache>
                <c:formatCode>General</c:formatCode>
                <c:ptCount val="14"/>
                <c:pt idx="0">
                  <c:v>75</c:v>
                </c:pt>
                <c:pt idx="1">
                  <c:v>70</c:v>
                </c:pt>
                <c:pt idx="2">
                  <c:v>92</c:v>
                </c:pt>
                <c:pt idx="3">
                  <c:v>92</c:v>
                </c:pt>
                <c:pt idx="4">
                  <c:v>104</c:v>
                </c:pt>
                <c:pt idx="5">
                  <c:v>81</c:v>
                </c:pt>
                <c:pt idx="6">
                  <c:v>93</c:v>
                </c:pt>
                <c:pt idx="7">
                  <c:v>25</c:v>
                </c:pt>
                <c:pt idx="8">
                  <c:v>78</c:v>
                </c:pt>
                <c:pt idx="9">
                  <c:v>26</c:v>
                </c:pt>
                <c:pt idx="10">
                  <c:v>70</c:v>
                </c:pt>
                <c:pt idx="11">
                  <c:v>69</c:v>
                </c:pt>
                <c:pt idx="12">
                  <c:v>63</c:v>
                </c:pt>
                <c:pt idx="13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085-4C04-B725-0E39435BA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3812560"/>
        <c:axId val="-2133809632"/>
      </c:lineChart>
      <c:catAx>
        <c:axId val="-213381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33809632"/>
        <c:crosses val="autoZero"/>
        <c:auto val="1"/>
        <c:lblAlgn val="ctr"/>
        <c:lblOffset val="100"/>
        <c:noMultiLvlLbl val="0"/>
      </c:catAx>
      <c:valAx>
        <c:axId val="-213380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38125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38461004332852"/>
          <c:y val="4.0654132281510116E-2"/>
          <c:w val="0.88333333333333297"/>
          <c:h val="0.8105515587529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67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4406463225742602E-3"/>
                  <c:y val="-3.166476153627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2E-4B0C-9380-57A2337ABC59}"/>
                </c:ext>
              </c:extLst>
            </c:dLbl>
            <c:dLbl>
              <c:idx val="1"/>
              <c:layout>
                <c:manualLayout>
                  <c:x val="-1.7645018743641301E-3"/>
                  <c:y val="-3.9353373962275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2E-4B0C-9380-57A2337ABC59}"/>
                </c:ext>
              </c:extLst>
            </c:dLbl>
            <c:dLbl>
              <c:idx val="2"/>
              <c:layout>
                <c:manualLayout>
                  <c:x val="-1.37040870820549E-3"/>
                  <c:y val="-3.1696217922522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2E-4B0C-9380-57A2337ABC59}"/>
                </c:ext>
              </c:extLst>
            </c:dLbl>
            <c:dLbl>
              <c:idx val="3"/>
              <c:layout>
                <c:manualLayout>
                  <c:x val="1.58774786409045E-3"/>
                  <c:y val="-3.1115453848140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2E-4B0C-9380-57A2337ABC59}"/>
                </c:ext>
              </c:extLst>
            </c:dLbl>
            <c:dLbl>
              <c:idx val="4"/>
              <c:layout>
                <c:manualLayout>
                  <c:x val="6.3734778498599903E-3"/>
                  <c:y val="-4.5045893332760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2E-4B0C-9380-57A2337ABC59}"/>
                </c:ext>
              </c:extLst>
            </c:dLbl>
            <c:dLbl>
              <c:idx val="5"/>
              <c:layout>
                <c:manualLayout>
                  <c:x val="2.3759733543734902E-3"/>
                  <c:y val="-1.26068990726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2E-4B0C-9380-57A2337ABC59}"/>
                </c:ext>
              </c:extLst>
            </c:dLbl>
            <c:dLbl>
              <c:idx val="6"/>
              <c:layout>
                <c:manualLayout>
                  <c:x val="7.5198930216022397E-3"/>
                  <c:y val="-1.096639992876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2E-4B0C-9380-57A2337ABC59}"/>
                </c:ext>
              </c:extLst>
            </c:dLbl>
            <c:spPr>
              <a:noFill/>
              <a:ln w="17356">
                <a:noFill/>
              </a:ln>
            </c:spPr>
            <c:txPr>
              <a:bodyPr/>
              <a:lstStyle/>
              <a:p>
                <a:pPr>
                  <a:defRPr sz="123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2019*</c:v>
                </c:pt>
              </c:strCache>
            </c:strRef>
          </c:cat>
          <c:val>
            <c:numRef>
              <c:f>Sheet1!$B$2:$Q$2</c:f>
              <c:numCache>
                <c:formatCode>_-* #,##0\ _l_e_i_-;\-* #,##0\ _l_e_i_-;_-* "-"??\ _l_e_i_-;_-@_-</c:formatCode>
                <c:ptCount val="16"/>
                <c:pt idx="0" formatCode="#,##0">
                  <c:v>2399</c:v>
                </c:pt>
                <c:pt idx="1">
                  <c:v>2349</c:v>
                </c:pt>
                <c:pt idx="2">
                  <c:v>2433</c:v>
                </c:pt>
                <c:pt idx="3">
                  <c:v>2524</c:v>
                </c:pt>
                <c:pt idx="4">
                  <c:v>2631</c:v>
                </c:pt>
                <c:pt idx="5">
                  <c:v>2775</c:v>
                </c:pt>
                <c:pt idx="6">
                  <c:v>2860</c:v>
                </c:pt>
                <c:pt idx="7">
                  <c:v>2948</c:v>
                </c:pt>
                <c:pt idx="8">
                  <c:v>2982</c:v>
                </c:pt>
                <c:pt idx="9">
                  <c:v>3082</c:v>
                </c:pt>
                <c:pt idx="10">
                  <c:v>3132</c:v>
                </c:pt>
                <c:pt idx="11">
                  <c:v>3221</c:v>
                </c:pt>
                <c:pt idx="12">
                  <c:v>3309</c:v>
                </c:pt>
                <c:pt idx="13">
                  <c:v>3395</c:v>
                </c:pt>
                <c:pt idx="14">
                  <c:v>3509</c:v>
                </c:pt>
                <c:pt idx="15">
                  <c:v>3621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2E-4B0C-9380-57A2337AB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33992272"/>
        <c:axId val="-2133989104"/>
        <c:axId val="0"/>
      </c:bar3DChart>
      <c:catAx>
        <c:axId val="-213399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3989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3989104"/>
        <c:scaling>
          <c:orientation val="minMax"/>
          <c:min val="2000"/>
        </c:scaling>
        <c:delete val="0"/>
        <c:axPos val="l"/>
        <c:majorGridlines>
          <c:spPr>
            <a:ln w="2169">
              <a:solidFill>
                <a:schemeClr val="tx1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2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3992272"/>
        <c:crosses val="autoZero"/>
        <c:crossBetween val="between"/>
        <c:majorUnit val="200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Speranța de viață (ani)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76</c:v>
                </c:pt>
                <c:pt idx="1">
                  <c:v>74</c:v>
                </c:pt>
                <c:pt idx="2" formatCode="0">
                  <c:v>71</c:v>
                </c:pt>
                <c:pt idx="3" formatCode="0">
                  <c:v>74</c:v>
                </c:pt>
                <c:pt idx="4" formatCode="0">
                  <c:v>73</c:v>
                </c:pt>
                <c:pt idx="5" formatCode="0">
                  <c:v>67</c:v>
                </c:pt>
                <c:pt idx="6" formatCode="0">
                  <c:v>72</c:v>
                </c:pt>
                <c:pt idx="7" formatCode="0">
                  <c:v>76</c:v>
                </c:pt>
                <c:pt idx="8" formatCode="0">
                  <c:v>76</c:v>
                </c:pt>
                <c:pt idx="9" formatCode="0">
                  <c:v>69</c:v>
                </c:pt>
                <c:pt idx="10" formatCode="0">
                  <c:v>73</c:v>
                </c:pt>
                <c:pt idx="11" formatCode="0">
                  <c:v>71.5</c:v>
                </c:pt>
                <c:pt idx="12" formatCode="0">
                  <c:v>67.260000000000005</c:v>
                </c:pt>
                <c:pt idx="13" formatCode="0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6-4320-8666-86A3F049A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0301600"/>
        <c:axId val="-2130305328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media 3 ani</c:v>
                </c:pt>
              </c:strCache>
            </c:strRef>
          </c:tx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16-4320-8666-86A3F049A0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2" formatCode="0">
                  <c:v>73.666666666666671</c:v>
                </c:pt>
                <c:pt idx="3" formatCode="0">
                  <c:v>73</c:v>
                </c:pt>
                <c:pt idx="4" formatCode="0">
                  <c:v>72.666666666666671</c:v>
                </c:pt>
                <c:pt idx="5" formatCode="0">
                  <c:v>71.333333333333329</c:v>
                </c:pt>
                <c:pt idx="6" formatCode="0">
                  <c:v>70.666666666666671</c:v>
                </c:pt>
                <c:pt idx="7" formatCode="0">
                  <c:v>71.666666666666671</c:v>
                </c:pt>
                <c:pt idx="8" formatCode="0">
                  <c:v>74.666666666666671</c:v>
                </c:pt>
                <c:pt idx="9" formatCode="0">
                  <c:v>73.666666666666671</c:v>
                </c:pt>
                <c:pt idx="10" formatCode="0">
                  <c:v>72.666666666666671</c:v>
                </c:pt>
                <c:pt idx="11" formatCode="0">
                  <c:v>71.166666666666671</c:v>
                </c:pt>
                <c:pt idx="12" formatCode="0">
                  <c:v>70.586666666666659</c:v>
                </c:pt>
                <c:pt idx="13" formatCode="0">
                  <c:v>70.25333333333333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16-4320-8666-86A3F049A06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media 5 ani</c:v>
                </c:pt>
              </c:strCache>
            </c:strRef>
          </c:tx>
          <c:dLbls>
            <c:dLbl>
              <c:idx val="12"/>
              <c:layout>
                <c:manualLayout>
                  <c:x val="0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16-4320-8666-86A3F049A0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4" formatCode="0">
                  <c:v>73.599999999999994</c:v>
                </c:pt>
                <c:pt idx="5" formatCode="0">
                  <c:v>71.8</c:v>
                </c:pt>
                <c:pt idx="6" formatCode="0">
                  <c:v>71.400000000000006</c:v>
                </c:pt>
                <c:pt idx="7" formatCode="0">
                  <c:v>72.400000000000006</c:v>
                </c:pt>
                <c:pt idx="8" formatCode="0">
                  <c:v>72.8</c:v>
                </c:pt>
                <c:pt idx="9" formatCode="0">
                  <c:v>72</c:v>
                </c:pt>
                <c:pt idx="10" formatCode="0">
                  <c:v>73.2</c:v>
                </c:pt>
                <c:pt idx="11" formatCode="0">
                  <c:v>73.099999999999994</c:v>
                </c:pt>
                <c:pt idx="12" formatCode="0">
                  <c:v>71.352000000000004</c:v>
                </c:pt>
                <c:pt idx="13" formatCode="0">
                  <c:v>70.551999999999992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16-4320-8666-86A3F049A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0301600"/>
        <c:axId val="-2130305328"/>
      </c:lineChart>
      <c:catAx>
        <c:axId val="-2130301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30305328"/>
        <c:crosses val="autoZero"/>
        <c:auto val="1"/>
        <c:lblAlgn val="ctr"/>
        <c:lblOffset val="100"/>
        <c:noMultiLvlLbl val="0"/>
      </c:catAx>
      <c:valAx>
        <c:axId val="-2130305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03016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8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49749537502206E-2"/>
          <c:y val="3.6509320214757002E-2"/>
          <c:w val="0.912012489351406"/>
          <c:h val="0.77393291392345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Buget iniţial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3437386265013E-2"/>
                  <c:y val="-9.395685751723489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F4-4D1E-B8D0-DA6ACDE73727}"/>
                </c:ext>
              </c:extLst>
            </c:dLbl>
            <c:dLbl>
              <c:idx val="1"/>
              <c:layout>
                <c:manualLayout>
                  <c:x val="-4.7866471188019897E-3"/>
                  <c:y val="-1.19875376473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F4-4D1E-B8D0-DA6ACDE73727}"/>
                </c:ext>
              </c:extLst>
            </c:dLbl>
            <c:dLbl>
              <c:idx val="2"/>
              <c:layout>
                <c:manualLayout>
                  <c:x val="-3.1240876204341101E-3"/>
                  <c:y val="1.000799759528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F4-4D1E-B8D0-DA6ACDE73727}"/>
                </c:ext>
              </c:extLst>
            </c:dLbl>
            <c:dLbl>
              <c:idx val="3"/>
              <c:layout>
                <c:manualLayout>
                  <c:x val="2.4091819879775902E-3"/>
                  <c:y val="-1.7550695666515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F4-4D1E-B8D0-DA6ACDE73727}"/>
                </c:ext>
              </c:extLst>
            </c:dLbl>
            <c:dLbl>
              <c:idx val="4"/>
              <c:layout>
                <c:manualLayout>
                  <c:x val="1.3604454212044E-3"/>
                  <c:y val="-6.2784618208678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F4-4D1E-B8D0-DA6ACDE73727}"/>
                </c:ext>
              </c:extLst>
            </c:dLbl>
            <c:dLbl>
              <c:idx val="5"/>
              <c:layout>
                <c:manualLayout>
                  <c:x val="-1.2506140714730199E-3"/>
                  <c:y val="-1.490549305480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F4-4D1E-B8D0-DA6ACDE73727}"/>
                </c:ext>
              </c:extLst>
            </c:dLbl>
            <c:dLbl>
              <c:idx val="6"/>
              <c:layout>
                <c:manualLayout>
                  <c:x val="-6.5484316678030502E-3"/>
                  <c:y val="-1.2987012987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F4-4D1E-B8D0-DA6ACDE73727}"/>
                </c:ext>
              </c:extLst>
            </c:dLbl>
            <c:dLbl>
              <c:idx val="9"/>
              <c:layout>
                <c:manualLayout>
                  <c:x val="-1.5872904776569499E-3"/>
                  <c:y val="-1.6440508273200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F4-4D1E-B8D0-DA6ACDE73727}"/>
                </c:ext>
              </c:extLst>
            </c:dLbl>
            <c:dLbl>
              <c:idx val="10"/>
              <c:layout>
                <c:manualLayout>
                  <c:x val="-3.0013905655187001E-3"/>
                  <c:y val="2.30167115824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F4-4D1E-B8D0-DA6ACDE73727}"/>
                </c:ext>
              </c:extLst>
            </c:dLbl>
            <c:dLbl>
              <c:idx val="11"/>
              <c:layout>
                <c:manualLayout>
                  <c:x val="0"/>
                  <c:y val="-6.5762033092801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F4-4D1E-B8D0-DA6ACDE73727}"/>
                </c:ext>
              </c:extLst>
            </c:dLbl>
            <c:dLbl>
              <c:idx val="13"/>
              <c:layout>
                <c:manualLayout>
                  <c:x val="-2.40111245241496E-2"/>
                  <c:y val="6.5762033092801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F4-4D1E-B8D0-DA6ACDE73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0.62</c:v>
                </c:pt>
                <c:pt idx="1">
                  <c:v>1.1100000000000001</c:v>
                </c:pt>
                <c:pt idx="2">
                  <c:v>1.74</c:v>
                </c:pt>
                <c:pt idx="3">
                  <c:v>2.9</c:v>
                </c:pt>
                <c:pt idx="4">
                  <c:v>4.28</c:v>
                </c:pt>
                <c:pt idx="5">
                  <c:v>6.32</c:v>
                </c:pt>
                <c:pt idx="6">
                  <c:v>7.54</c:v>
                </c:pt>
                <c:pt idx="7">
                  <c:v>8.5500000000000007</c:v>
                </c:pt>
                <c:pt idx="8">
                  <c:v>8.0399999999999991</c:v>
                </c:pt>
                <c:pt idx="9">
                  <c:v>7.07</c:v>
                </c:pt>
                <c:pt idx="10">
                  <c:v>6.15</c:v>
                </c:pt>
                <c:pt idx="11">
                  <c:v>8.42</c:v>
                </c:pt>
                <c:pt idx="12">
                  <c:v>8.75</c:v>
                </c:pt>
                <c:pt idx="13">
                  <c:v>19.62</c:v>
                </c:pt>
                <c:pt idx="14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F4-4D1E-B8D0-DA6ACDE7372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Buget realizat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578460130662109E-3"/>
                  <c:y val="6.71083424316970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4F4-4D1E-B8D0-DA6ACDE73727}"/>
                </c:ext>
              </c:extLst>
            </c:dLbl>
            <c:dLbl>
              <c:idx val="1"/>
              <c:layout>
                <c:manualLayout>
                  <c:x val="-2.6242417686770502E-3"/>
                  <c:y val="-4.380458124552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4F4-4D1E-B8D0-DA6ACDE73727}"/>
                </c:ext>
              </c:extLst>
            </c:dLbl>
            <c:dLbl>
              <c:idx val="2"/>
              <c:layout>
                <c:manualLayout>
                  <c:x val="4.5165288181959898E-3"/>
                  <c:y val="-1.2979716555281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4F4-4D1E-B8D0-DA6ACDE73727}"/>
                </c:ext>
              </c:extLst>
            </c:dLbl>
            <c:dLbl>
              <c:idx val="3"/>
              <c:layout>
                <c:manualLayout>
                  <c:x val="6.0529510104666197E-3"/>
                  <c:y val="-2.6900296213945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4F4-4D1E-B8D0-DA6ACDE73727}"/>
                </c:ext>
              </c:extLst>
            </c:dLbl>
            <c:dLbl>
              <c:idx val="4"/>
              <c:layout>
                <c:manualLayout>
                  <c:x val="1.0646322438135701E-3"/>
                  <c:y val="-1.0856154686922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4F4-4D1E-B8D0-DA6ACDE73727}"/>
                </c:ext>
              </c:extLst>
            </c:dLbl>
            <c:dLbl>
              <c:idx val="5"/>
              <c:layout>
                <c:manualLayout>
                  <c:x val="5.8633509075593998E-3"/>
                  <c:y val="-3.2947465623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4F4-4D1E-B8D0-DA6ACDE73727}"/>
                </c:ext>
              </c:extLst>
            </c:dLbl>
            <c:dLbl>
              <c:idx val="6"/>
              <c:layout>
                <c:manualLayout>
                  <c:x val="1.46886860934357E-2"/>
                  <c:y val="1.31524066185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4F4-4D1E-B8D0-DA6ACDE73727}"/>
                </c:ext>
              </c:extLst>
            </c:dLbl>
            <c:dLbl>
              <c:idx val="7"/>
              <c:layout>
                <c:manualLayout>
                  <c:x val="1.01440359872497E-2"/>
                  <c:y val="9.8228800611845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4F4-4D1E-B8D0-DA6ACDE73727}"/>
                </c:ext>
              </c:extLst>
            </c:dLbl>
            <c:dLbl>
              <c:idx val="10"/>
              <c:layout>
                <c:manualLayout>
                  <c:x val="8.4560043409088095E-3"/>
                  <c:y val="-3.2881016546400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4F4-4D1E-B8D0-DA6ACDE73727}"/>
                </c:ext>
              </c:extLst>
            </c:dLbl>
            <c:dLbl>
              <c:idx val="11"/>
              <c:layout>
                <c:manualLayout>
                  <c:x val="4.5020858482780497E-3"/>
                  <c:y val="6.5762033092801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4F4-4D1E-B8D0-DA6ACDE73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Sheet1!$B$3:$P$3</c:f>
              <c:numCache>
                <c:formatCode>General</c:formatCode>
                <c:ptCount val="15"/>
                <c:pt idx="0">
                  <c:v>0.56000000000000005</c:v>
                </c:pt>
                <c:pt idx="1">
                  <c:v>1.23</c:v>
                </c:pt>
                <c:pt idx="2">
                  <c:v>3.93</c:v>
                </c:pt>
                <c:pt idx="3">
                  <c:v>4.82</c:v>
                </c:pt>
                <c:pt idx="4">
                  <c:v>5.91</c:v>
                </c:pt>
                <c:pt idx="5">
                  <c:v>4.6100000000000003</c:v>
                </c:pt>
                <c:pt idx="6">
                  <c:v>7.27</c:v>
                </c:pt>
                <c:pt idx="7">
                  <c:v>8</c:v>
                </c:pt>
                <c:pt idx="8">
                  <c:v>6.68</c:v>
                </c:pt>
                <c:pt idx="9">
                  <c:v>6.85</c:v>
                </c:pt>
                <c:pt idx="10">
                  <c:v>6.31</c:v>
                </c:pt>
                <c:pt idx="11">
                  <c:v>9.81</c:v>
                </c:pt>
                <c:pt idx="12">
                  <c:v>9.83</c:v>
                </c:pt>
                <c:pt idx="13">
                  <c:v>15.6</c:v>
                </c:pt>
                <c:pt idx="14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4F4-4D1E-B8D0-DA6ACDE73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42167360"/>
        <c:axId val="-2142170608"/>
        <c:axId val="0"/>
      </c:bar3DChart>
      <c:catAx>
        <c:axId val="-214216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1"/>
            </a:pPr>
            <a:endParaRPr lang="en-US"/>
          </a:p>
        </c:txPr>
        <c:crossAx val="-2142170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217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142167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2629781510256"/>
          <c:y val="0.89698483450167299"/>
          <c:w val="0.62323773588201603"/>
          <c:h val="7.9282109686413804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Sheet1!$C$3</c:f>
              <c:strCache>
                <c:ptCount val="1"/>
                <c:pt idx="0">
                  <c:v>sfârșit de 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Sheet1!$A$4:$A$12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Sheet1!$C$4:$C$12</c:f>
              <c:numCache>
                <c:formatCode>General</c:formatCode>
                <c:ptCount val="9"/>
                <c:pt idx="0">
                  <c:v>36</c:v>
                </c:pt>
                <c:pt idx="1">
                  <c:v>19</c:v>
                </c:pt>
                <c:pt idx="2">
                  <c:v>17</c:v>
                </c:pt>
                <c:pt idx="3">
                  <c:v>18</c:v>
                </c:pt>
                <c:pt idx="4">
                  <c:v>20</c:v>
                </c:pt>
                <c:pt idx="5">
                  <c:v>16</c:v>
                </c:pt>
                <c:pt idx="6">
                  <c:v>12</c:v>
                </c:pt>
                <c:pt idx="7">
                  <c:v>14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F-462D-B549-8BA39B4FA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0362336"/>
        <c:axId val="-2130365184"/>
      </c:barChar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media anuală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Sheet1!$A$4:$A$12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Sheet1!$B$4:$B$12</c:f>
              <c:numCache>
                <c:formatCode>0</c:formatCode>
                <c:ptCount val="9"/>
                <c:pt idx="0">
                  <c:v>39</c:v>
                </c:pt>
                <c:pt idx="1">
                  <c:v>19.75</c:v>
                </c:pt>
                <c:pt idx="2">
                  <c:v>24.083333333333332</c:v>
                </c:pt>
                <c:pt idx="3">
                  <c:v>15.666666666666666</c:v>
                </c:pt>
                <c:pt idx="4">
                  <c:v>14.5</c:v>
                </c:pt>
                <c:pt idx="5">
                  <c:v>22.25</c:v>
                </c:pt>
                <c:pt idx="6">
                  <c:v>12</c:v>
                </c:pt>
                <c:pt idx="7" formatCode="General">
                  <c:v>15</c:v>
                </c:pt>
                <c:pt idx="8" formatCode="General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BF-462D-B549-8BA39B4FA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0362336"/>
        <c:axId val="-2130365184"/>
      </c:lineChart>
      <c:catAx>
        <c:axId val="-213036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30365184"/>
        <c:crosses val="autoZero"/>
        <c:auto val="1"/>
        <c:lblAlgn val="ctr"/>
        <c:lblOffset val="100"/>
        <c:noMultiLvlLbl val="0"/>
      </c:catAx>
      <c:valAx>
        <c:axId val="-213036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03623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Ponderea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omerilor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 err="1"/>
              <a:t>nregistra</a:t>
            </a:r>
            <a:r>
              <a:rPr lang="ro-RO" dirty="0"/>
              <a:t>ț</a:t>
            </a:r>
            <a:r>
              <a:rPr lang="en-US" dirty="0" err="1"/>
              <a:t>i</a:t>
            </a:r>
            <a:r>
              <a:rPr lang="en-US" dirty="0"/>
              <a:t> la sf</a:t>
            </a:r>
            <a:r>
              <a:rPr lang="ro-RO" dirty="0"/>
              <a:t>â</a:t>
            </a:r>
            <a:r>
              <a:rPr lang="en-US" dirty="0"/>
              <a:t>r</a:t>
            </a:r>
            <a:r>
              <a:rPr lang="ro-RO" dirty="0"/>
              <a:t>ș</a:t>
            </a:r>
            <a:r>
              <a:rPr lang="en-US" dirty="0" err="1"/>
              <a:t>itul</a:t>
            </a:r>
            <a:r>
              <a:rPr lang="en-US" dirty="0"/>
              <a:t> </a:t>
            </a:r>
            <a:r>
              <a:rPr lang="en-US" dirty="0" err="1"/>
              <a:t>lunii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totalul</a:t>
            </a:r>
            <a:r>
              <a:rPr lang="en-US" dirty="0"/>
              <a:t> </a:t>
            </a:r>
            <a:r>
              <a:rPr lang="en-US" dirty="0" err="1"/>
              <a:t>resurselor</a:t>
            </a:r>
            <a:r>
              <a:rPr lang="en-US" dirty="0"/>
              <a:t> de </a:t>
            </a:r>
            <a:r>
              <a:rPr lang="en-US" dirty="0" err="1"/>
              <a:t>munc</a:t>
            </a:r>
            <a:r>
              <a:rPr lang="ro-RO" dirty="0"/>
              <a:t>ă</a:t>
            </a:r>
            <a:r>
              <a:rPr lang="en-US" dirty="0"/>
              <a:t> (%)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Rata șomajului (%)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Sheet1!$B$2:$J$2</c:f>
              <c:numCache>
                <c:formatCode>0.0</c:formatCode>
                <c:ptCount val="9"/>
                <c:pt idx="0">
                  <c:v>1.8</c:v>
                </c:pt>
                <c:pt idx="1">
                  <c:v>0.9</c:v>
                </c:pt>
                <c:pt idx="2">
                  <c:v>0.8</c:v>
                </c:pt>
                <c:pt idx="3">
                  <c:v>0.9</c:v>
                </c:pt>
                <c:pt idx="4">
                  <c:v>0.9</c:v>
                </c:pt>
                <c:pt idx="5">
                  <c:v>0.7</c:v>
                </c:pt>
                <c:pt idx="6">
                  <c:v>0.5</c:v>
                </c:pt>
                <c:pt idx="7">
                  <c:v>0.6</c:v>
                </c:pt>
                <c:pt idx="8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5B-4F4B-BC3A-D22BD1C79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6770288"/>
        <c:axId val="-2122510240"/>
      </c:lineChart>
      <c:catAx>
        <c:axId val="-212677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22510240"/>
        <c:crosses val="autoZero"/>
        <c:auto val="1"/>
        <c:lblAlgn val="ctr"/>
        <c:lblOffset val="100"/>
        <c:noMultiLvlLbl val="0"/>
      </c:catAx>
      <c:valAx>
        <c:axId val="-21225102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212677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5832003629928498E-2"/>
          <c:y val="2.950210827748314E-2"/>
          <c:w val="0.93159609120521203"/>
          <c:h val="0.747367740979250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Dosare de ajutor social</c:v>
                </c:pt>
              </c:strCache>
            </c:strRef>
          </c:tx>
          <c:spPr>
            <a:solidFill>
              <a:srgbClr val="9999FF"/>
            </a:solidFill>
            <a:ln w="2342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4479383073889E-4"/>
                  <c:y val="-2.40736925249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D5-4298-A75F-AF3083763D21}"/>
                </c:ext>
              </c:extLst>
            </c:dLbl>
            <c:dLbl>
              <c:idx val="1"/>
              <c:layout>
                <c:manualLayout>
                  <c:x val="6.6477134300632103E-3"/>
                  <c:y val="-4.0877817472361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D5-4298-A75F-AF3083763D21}"/>
                </c:ext>
              </c:extLst>
            </c:dLbl>
            <c:dLbl>
              <c:idx val="2"/>
              <c:layout>
                <c:manualLayout>
                  <c:x val="-3.1758668077595501E-3"/>
                  <c:y val="-4.217932405272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D5-4298-A75F-AF3083763D21}"/>
                </c:ext>
              </c:extLst>
            </c:dLbl>
            <c:dLbl>
              <c:idx val="3"/>
              <c:layout>
                <c:manualLayout>
                  <c:x val="6.54452689578557E-3"/>
                  <c:y val="-3.675948459679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D5-4298-A75F-AF3083763D21}"/>
                </c:ext>
              </c:extLst>
            </c:dLbl>
            <c:dLbl>
              <c:idx val="4"/>
              <c:layout>
                <c:manualLayout>
                  <c:x val="3.2357739720911801E-3"/>
                  <c:y val="-2.0318430702474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D5-4298-A75F-AF3083763D21}"/>
                </c:ext>
              </c:extLst>
            </c:dLbl>
            <c:dLbl>
              <c:idx val="5"/>
              <c:layout>
                <c:manualLayout>
                  <c:x val="1.0553382440098199E-2"/>
                  <c:y val="-1.8296588775447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D5-4298-A75F-AF3083763D21}"/>
                </c:ext>
              </c:extLst>
            </c:dLbl>
            <c:dLbl>
              <c:idx val="6"/>
              <c:layout>
                <c:manualLayout>
                  <c:x val="9.3953094572856305E-3"/>
                  <c:y val="-1.11053052432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D5-4298-A75F-AF3083763D21}"/>
                </c:ext>
              </c:extLst>
            </c:dLbl>
            <c:spPr>
              <a:noFill/>
              <a:ln w="46852">
                <a:noFill/>
              </a:ln>
            </c:spPr>
            <c:txPr>
              <a:bodyPr/>
              <a:lstStyle/>
              <a:p>
                <a:pPr>
                  <a:defRPr sz="175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Sheet1!$B$1:$Q$1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Sheet1!$B$2:$Q$2</c:f>
              <c:numCache>
                <c:formatCode>General</c:formatCode>
                <c:ptCount val="16"/>
                <c:pt idx="0">
                  <c:v>54</c:v>
                </c:pt>
                <c:pt idx="1">
                  <c:v>39</c:v>
                </c:pt>
                <c:pt idx="2">
                  <c:v>29</c:v>
                </c:pt>
                <c:pt idx="3">
                  <c:v>25</c:v>
                </c:pt>
                <c:pt idx="4">
                  <c:v>22</c:v>
                </c:pt>
                <c:pt idx="5">
                  <c:v>28</c:v>
                </c:pt>
                <c:pt idx="6">
                  <c:v>30</c:v>
                </c:pt>
                <c:pt idx="7">
                  <c:v>16</c:v>
                </c:pt>
                <c:pt idx="8">
                  <c:v>13</c:v>
                </c:pt>
                <c:pt idx="9">
                  <c:v>14</c:v>
                </c:pt>
                <c:pt idx="10">
                  <c:v>17</c:v>
                </c:pt>
                <c:pt idx="11">
                  <c:v>19</c:v>
                </c:pt>
                <c:pt idx="12">
                  <c:v>18</c:v>
                </c:pt>
                <c:pt idx="13">
                  <c:v>19</c:v>
                </c:pt>
                <c:pt idx="14">
                  <c:v>12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D5-4298-A75F-AF3083763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22613136"/>
        <c:axId val="-2122613712"/>
        <c:axId val="0"/>
      </c:bar3DChart>
      <c:catAx>
        <c:axId val="-212261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8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2613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2613712"/>
        <c:scaling>
          <c:orientation val="minMax"/>
        </c:scaling>
        <c:delete val="0"/>
        <c:axPos val="l"/>
        <c:majorGridlines>
          <c:spPr>
            <a:ln w="585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58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2613136"/>
        <c:crosses val="autoZero"/>
        <c:crossBetween val="between"/>
      </c:valAx>
      <c:spPr>
        <a:noFill/>
        <a:ln w="23972">
          <a:noFill/>
        </a:ln>
      </c:spPr>
    </c:plotArea>
    <c:legend>
      <c:legendPos val="b"/>
      <c:layout>
        <c:manualLayout>
          <c:xMode val="edge"/>
          <c:yMode val="edge"/>
          <c:x val="0.25081433673249898"/>
          <c:y val="0.88613861386138604"/>
          <c:w val="0.43105734554139402"/>
          <c:h val="6.7643973784771397E-2"/>
        </c:manualLayout>
      </c:layout>
      <c:overlay val="0"/>
      <c:spPr>
        <a:noFill/>
        <a:ln w="5857">
          <a:solidFill>
            <a:srgbClr val="000000"/>
          </a:solidFill>
          <a:prstDash val="solid"/>
        </a:ln>
      </c:spPr>
      <c:txPr>
        <a:bodyPr/>
        <a:lstStyle/>
        <a:p>
          <a:pPr>
            <a:defRPr sz="148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1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479120296231"/>
          <c:y val="0.12219977079437799"/>
          <c:w val="0.93159609120521203"/>
          <c:h val="0.777461806243698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Cheltuieli cu asistenţa socială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4479383073889E-4"/>
                  <c:y val="-2.40736925249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D7-41D2-A297-A02934B72809}"/>
                </c:ext>
              </c:extLst>
            </c:dLbl>
            <c:dLbl>
              <c:idx val="1"/>
              <c:layout>
                <c:manualLayout>
                  <c:x val="6.6477134300632103E-3"/>
                  <c:y val="-4.0877817472361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D7-41D2-A297-A02934B72809}"/>
                </c:ext>
              </c:extLst>
            </c:dLbl>
            <c:dLbl>
              <c:idx val="2"/>
              <c:layout>
                <c:manualLayout>
                  <c:x val="2.0568204616365899E-2"/>
                  <c:y val="-6.9328743071377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D7-41D2-A297-A02934B72809}"/>
                </c:ext>
              </c:extLst>
            </c:dLbl>
            <c:dLbl>
              <c:idx val="3"/>
              <c:layout>
                <c:manualLayout>
                  <c:x val="6.54452689578557E-3"/>
                  <c:y val="-3.675948459679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D7-41D2-A297-A02934B72809}"/>
                </c:ext>
              </c:extLst>
            </c:dLbl>
            <c:dLbl>
              <c:idx val="4"/>
              <c:layout>
                <c:manualLayout>
                  <c:x val="3.2357739720911801E-3"/>
                  <c:y val="-2.0318430702474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D7-41D2-A297-A02934B72809}"/>
                </c:ext>
              </c:extLst>
            </c:dLbl>
            <c:dLbl>
              <c:idx val="5"/>
              <c:layout>
                <c:manualLayout>
                  <c:x val="1.0553382440098199E-2"/>
                  <c:y val="-1.8296588775447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D7-41D2-A297-A02934B72809}"/>
                </c:ext>
              </c:extLst>
            </c:dLbl>
            <c:dLbl>
              <c:idx val="6"/>
              <c:layout>
                <c:manualLayout>
                  <c:x val="9.3953094572856305E-3"/>
                  <c:y val="-1.11053052432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D7-41D2-A297-A02934B72809}"/>
                </c:ext>
              </c:extLst>
            </c:dLbl>
            <c:dLbl>
              <c:idx val="7"/>
              <c:layout>
                <c:manualLayout>
                  <c:x val="-3.65293914189008E-3"/>
                  <c:y val="-1.20663019539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D7-41D2-A297-A02934B728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Sheet1!$B$2:$M$2</c:f>
              <c:numCache>
                <c:formatCode>#,##0</c:formatCode>
                <c:ptCount val="12"/>
                <c:pt idx="0">
                  <c:v>300566</c:v>
                </c:pt>
                <c:pt idx="1">
                  <c:v>380200.44</c:v>
                </c:pt>
                <c:pt idx="2">
                  <c:v>383879.57999999996</c:v>
                </c:pt>
                <c:pt idx="3">
                  <c:v>562276.48</c:v>
                </c:pt>
                <c:pt idx="4">
                  <c:v>415113</c:v>
                </c:pt>
                <c:pt idx="5">
                  <c:v>295536</c:v>
                </c:pt>
                <c:pt idx="6">
                  <c:v>318251</c:v>
                </c:pt>
                <c:pt idx="7">
                  <c:v>335803</c:v>
                </c:pt>
                <c:pt idx="8">
                  <c:v>393639</c:v>
                </c:pt>
                <c:pt idx="9">
                  <c:v>560671</c:v>
                </c:pt>
                <c:pt idx="10">
                  <c:v>673398</c:v>
                </c:pt>
                <c:pt idx="11">
                  <c:v>915714.18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D7-41D2-A297-A02934B72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22651024"/>
        <c:axId val="-2122642320"/>
        <c:axId val="0"/>
      </c:bar3DChart>
      <c:catAx>
        <c:axId val="-212265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-2122642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26423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12265102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31578947368397E-2"/>
          <c:y val="3.9761431411530802E-3"/>
          <c:w val="0.89623954037125098"/>
          <c:h val="0.72377047975061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Total!$C$24</c:f>
              <c:strCache>
                <c:ptCount val="1"/>
                <c:pt idx="0">
                  <c:v>peste salariul mediu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224609762751403E-3"/>
                  <c:y val="1.049380001325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F3-426A-B385-AA0ACE078F65}"/>
                </c:ext>
              </c:extLst>
            </c:dLbl>
            <c:dLbl>
              <c:idx val="1"/>
              <c:layout>
                <c:manualLayout>
                  <c:x val="-7.2039483440484702E-3"/>
                  <c:y val="2.8579474108795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F3-426A-B385-AA0ACE078F65}"/>
                </c:ext>
              </c:extLst>
            </c:dLbl>
            <c:dLbl>
              <c:idx val="2"/>
              <c:layout>
                <c:manualLayout>
                  <c:x val="-8.0597862783234799E-3"/>
                  <c:y val="-1.54734375208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F3-426A-B385-AA0ACE078F65}"/>
                </c:ext>
              </c:extLst>
            </c:dLbl>
            <c:dLbl>
              <c:idx val="3"/>
              <c:layout>
                <c:manualLayout>
                  <c:x val="1.1846261260093801E-3"/>
                  <c:y val="-1.37304878136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F3-426A-B385-AA0ACE078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Total!$D$23:$P$23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 formatCode="General">
                  <c:v>2009</c:v>
                </c:pt>
                <c:pt idx="5" formatCode="General">
                  <c:v>2010</c:v>
                </c:pt>
                <c:pt idx="6" formatCode="General">
                  <c:v>2011</c:v>
                </c:pt>
                <c:pt idx="7" formatCode="General">
                  <c:v>2012</c:v>
                </c:pt>
                <c:pt idx="8" formatCode="General">
                  <c:v>2013</c:v>
                </c:pt>
                <c:pt idx="9" formatCode="General">
                  <c:v>2014</c:v>
                </c:pt>
                <c:pt idx="10" formatCode="General">
                  <c:v>2015</c:v>
                </c:pt>
                <c:pt idx="11" formatCode="General">
                  <c:v>2016</c:v>
                </c:pt>
                <c:pt idx="12" formatCode="General">
                  <c:v>2018</c:v>
                </c:pt>
              </c:numCache>
            </c:numRef>
          </c:cat>
          <c:val>
            <c:numRef>
              <c:f>Total!$D$24:$P$24</c:f>
              <c:numCache>
                <c:formatCode>0%</c:formatCode>
                <c:ptCount val="13"/>
                <c:pt idx="0">
                  <c:v>0.08</c:v>
                </c:pt>
                <c:pt idx="1">
                  <c:v>0.10933341572941128</c:v>
                </c:pt>
                <c:pt idx="2">
                  <c:v>0.2</c:v>
                </c:pt>
                <c:pt idx="3">
                  <c:v>0.20599999999999999</c:v>
                </c:pt>
                <c:pt idx="4">
                  <c:v>0.252</c:v>
                </c:pt>
                <c:pt idx="5">
                  <c:v>0.26500000000000001</c:v>
                </c:pt>
                <c:pt idx="6">
                  <c:v>0.219</c:v>
                </c:pt>
                <c:pt idx="7">
                  <c:v>0.14000000000000001</c:v>
                </c:pt>
                <c:pt idx="8">
                  <c:v>0.11899999999999999</c:v>
                </c:pt>
                <c:pt idx="9">
                  <c:v>0.12</c:v>
                </c:pt>
                <c:pt idx="10">
                  <c:v>0.34</c:v>
                </c:pt>
                <c:pt idx="11">
                  <c:v>0.27</c:v>
                </c:pt>
                <c:pt idx="12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F3-426A-B385-AA0ACE078F65}"/>
            </c:ext>
          </c:extLst>
        </c:ser>
        <c:ser>
          <c:idx val="1"/>
          <c:order val="1"/>
          <c:tx>
            <c:strRef>
              <c:f>Total!$C$25</c:f>
              <c:strCache>
                <c:ptCount val="1"/>
                <c:pt idx="0">
                  <c:v>între salariul minim şi cel mediu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7429971855945E-2"/>
                  <c:y val="-8.48719798407714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F3-426A-B385-AA0ACE078F65}"/>
                </c:ext>
              </c:extLst>
            </c:dLbl>
            <c:dLbl>
              <c:idx val="1"/>
              <c:layout>
                <c:manualLayout>
                  <c:x val="1.0553018799309901E-3"/>
                  <c:y val="3.9230590320830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F3-426A-B385-AA0ACE078F65}"/>
                </c:ext>
              </c:extLst>
            </c:dLbl>
            <c:dLbl>
              <c:idx val="2"/>
              <c:layout>
                <c:manualLayout>
                  <c:x val="8.34568905374471E-3"/>
                  <c:y val="-3.88323768552208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F3-426A-B385-AA0ACE078F65}"/>
                </c:ext>
              </c:extLst>
            </c:dLbl>
            <c:dLbl>
              <c:idx val="3"/>
              <c:layout>
                <c:manualLayout>
                  <c:x val="1.09572906677327E-2"/>
                  <c:y val="-1.65483950793944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F3-426A-B385-AA0ACE078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Total!$D$23:$P$23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 formatCode="General">
                  <c:v>2009</c:v>
                </c:pt>
                <c:pt idx="5" formatCode="General">
                  <c:v>2010</c:v>
                </c:pt>
                <c:pt idx="6" formatCode="General">
                  <c:v>2011</c:v>
                </c:pt>
                <c:pt idx="7" formatCode="General">
                  <c:v>2012</c:v>
                </c:pt>
                <c:pt idx="8" formatCode="General">
                  <c:v>2013</c:v>
                </c:pt>
                <c:pt idx="9" formatCode="General">
                  <c:v>2014</c:v>
                </c:pt>
                <c:pt idx="10" formatCode="General">
                  <c:v>2015</c:v>
                </c:pt>
                <c:pt idx="11" formatCode="General">
                  <c:v>2016</c:v>
                </c:pt>
                <c:pt idx="12" formatCode="General">
                  <c:v>2018</c:v>
                </c:pt>
              </c:numCache>
            </c:numRef>
          </c:cat>
          <c:val>
            <c:numRef>
              <c:f>Total!$D$25:$P$25</c:f>
              <c:numCache>
                <c:formatCode>0%</c:formatCode>
                <c:ptCount val="13"/>
                <c:pt idx="0">
                  <c:v>0.2</c:v>
                </c:pt>
                <c:pt idx="1">
                  <c:v>0.40840645985251101</c:v>
                </c:pt>
                <c:pt idx="2">
                  <c:v>0.53</c:v>
                </c:pt>
                <c:pt idx="3">
                  <c:v>0.47499999999999998</c:v>
                </c:pt>
                <c:pt idx="4">
                  <c:v>0.42899999999999999</c:v>
                </c:pt>
                <c:pt idx="5">
                  <c:v>0.34799999999999998</c:v>
                </c:pt>
                <c:pt idx="6">
                  <c:v>0.41399999999999998</c:v>
                </c:pt>
                <c:pt idx="7">
                  <c:v>0.34</c:v>
                </c:pt>
                <c:pt idx="8">
                  <c:v>0.38400000000000001</c:v>
                </c:pt>
                <c:pt idx="9">
                  <c:v>0.45</c:v>
                </c:pt>
                <c:pt idx="10">
                  <c:v>0.45700000000000002</c:v>
                </c:pt>
                <c:pt idx="11">
                  <c:v>0.42299999999999999</c:v>
                </c:pt>
                <c:pt idx="12">
                  <c:v>0.47599999999999998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BF3-426A-B385-AA0ACE078F65}"/>
            </c:ext>
          </c:extLst>
        </c:ser>
        <c:ser>
          <c:idx val="2"/>
          <c:order val="2"/>
          <c:tx>
            <c:strRef>
              <c:f>Total!$C$26</c:f>
              <c:strCache>
                <c:ptCount val="1"/>
                <c:pt idx="0">
                  <c:v>sub salariul minim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895567732104299E-2"/>
                  <c:y val="-2.92139900704817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F3-426A-B385-AA0ACE078F65}"/>
                </c:ext>
              </c:extLst>
            </c:dLbl>
            <c:dLbl>
              <c:idx val="1"/>
              <c:layout>
                <c:manualLayout>
                  <c:x val="1.18366421012945E-2"/>
                  <c:y val="-9.832809420067770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F3-426A-B385-AA0ACE078F65}"/>
                </c:ext>
              </c:extLst>
            </c:dLbl>
            <c:dLbl>
              <c:idx val="2"/>
              <c:layout>
                <c:manualLayout>
                  <c:x val="1.81612390117811E-2"/>
                  <c:y val="-7.388391377321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BF3-426A-B385-AA0ACE078F65}"/>
                </c:ext>
              </c:extLst>
            </c:dLbl>
            <c:dLbl>
              <c:idx val="3"/>
              <c:layout>
                <c:manualLayout>
                  <c:x val="2.5855630855162001E-2"/>
                  <c:y val="4.08387600857952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BF3-426A-B385-AA0ACE078F65}"/>
                </c:ext>
              </c:extLst>
            </c:dLbl>
            <c:dLbl>
              <c:idx val="4"/>
              <c:layout>
                <c:manualLayout>
                  <c:x val="2.20572655243205E-2"/>
                  <c:y val="-1.9451196204806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BF3-426A-B385-AA0ACE078F65}"/>
                </c:ext>
              </c:extLst>
            </c:dLbl>
            <c:dLbl>
              <c:idx val="7"/>
              <c:layout>
                <c:manualLayout>
                  <c:x val="0"/>
                  <c:y val="-2.7557701922008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BF3-426A-B385-AA0ACE078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Total!$D$23:$P$23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 formatCode="General">
                  <c:v>2009</c:v>
                </c:pt>
                <c:pt idx="5" formatCode="General">
                  <c:v>2010</c:v>
                </c:pt>
                <c:pt idx="6" formatCode="General">
                  <c:v>2011</c:v>
                </c:pt>
                <c:pt idx="7" formatCode="General">
                  <c:v>2012</c:v>
                </c:pt>
                <c:pt idx="8" formatCode="General">
                  <c:v>2013</c:v>
                </c:pt>
                <c:pt idx="9" formatCode="General">
                  <c:v>2014</c:v>
                </c:pt>
                <c:pt idx="10" formatCode="General">
                  <c:v>2015</c:v>
                </c:pt>
                <c:pt idx="11" formatCode="General">
                  <c:v>2016</c:v>
                </c:pt>
                <c:pt idx="12" formatCode="General">
                  <c:v>2018</c:v>
                </c:pt>
              </c:numCache>
            </c:numRef>
          </c:cat>
          <c:val>
            <c:numRef>
              <c:f>Total!$D$26:$P$26</c:f>
              <c:numCache>
                <c:formatCode>0%</c:formatCode>
                <c:ptCount val="13"/>
                <c:pt idx="0">
                  <c:v>0.44</c:v>
                </c:pt>
                <c:pt idx="1">
                  <c:v>0.31090821076916741</c:v>
                </c:pt>
                <c:pt idx="2">
                  <c:v>0.18</c:v>
                </c:pt>
                <c:pt idx="3">
                  <c:v>0.18099999999999999</c:v>
                </c:pt>
                <c:pt idx="4">
                  <c:v>0.17599999999999999</c:v>
                </c:pt>
                <c:pt idx="5">
                  <c:v>0.24199999999999999</c:v>
                </c:pt>
                <c:pt idx="6">
                  <c:v>0.26600000000000001</c:v>
                </c:pt>
                <c:pt idx="7">
                  <c:v>0.33</c:v>
                </c:pt>
                <c:pt idx="8">
                  <c:v>0.253</c:v>
                </c:pt>
                <c:pt idx="9">
                  <c:v>0.35</c:v>
                </c:pt>
                <c:pt idx="10">
                  <c:v>0.19399999999999998</c:v>
                </c:pt>
                <c:pt idx="11">
                  <c:v>0.19399999999999998</c:v>
                </c:pt>
                <c:pt idx="12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BF3-426A-B385-AA0ACE078F65}"/>
            </c:ext>
          </c:extLst>
        </c:ser>
        <c:ser>
          <c:idx val="3"/>
          <c:order val="3"/>
          <c:tx>
            <c:strRef>
              <c:f>Total!$C$27</c:f>
              <c:strCache>
                <c:ptCount val="1"/>
                <c:pt idx="0">
                  <c:v>fără venit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8682129820701798E-3"/>
                  <c:y val="1.287629805008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BF3-426A-B385-AA0ACE078F65}"/>
                </c:ext>
              </c:extLst>
            </c:dLbl>
            <c:dLbl>
              <c:idx val="1"/>
              <c:layout>
                <c:manualLayout>
                  <c:x val="1.32185945821157E-2"/>
                  <c:y val="1.521875594174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BF3-426A-B385-AA0ACE078F65}"/>
                </c:ext>
              </c:extLst>
            </c:dLbl>
            <c:dLbl>
              <c:idx val="2"/>
              <c:layout>
                <c:manualLayout>
                  <c:x val="1.6689908513783901E-2"/>
                  <c:y val="1.0231460482892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BF3-426A-B385-AA0ACE078F65}"/>
                </c:ext>
              </c:extLst>
            </c:dLbl>
            <c:dLbl>
              <c:idx val="3"/>
              <c:layout>
                <c:manualLayout>
                  <c:x val="2.12587417445574E-2"/>
                  <c:y val="7.27789808054547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BF3-426A-B385-AA0ACE078F65}"/>
                </c:ext>
              </c:extLst>
            </c:dLbl>
            <c:dLbl>
              <c:idx val="4"/>
              <c:layout>
                <c:manualLayout>
                  <c:x val="2.71474037222404E-2"/>
                  <c:y val="5.557484629944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BF3-426A-B385-AA0ACE078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Total!$D$23:$P$23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 formatCode="General">
                  <c:v>2009</c:v>
                </c:pt>
                <c:pt idx="5" formatCode="General">
                  <c:v>2010</c:v>
                </c:pt>
                <c:pt idx="6" formatCode="General">
                  <c:v>2011</c:v>
                </c:pt>
                <c:pt idx="7" formatCode="General">
                  <c:v>2012</c:v>
                </c:pt>
                <c:pt idx="8" formatCode="General">
                  <c:v>2013</c:v>
                </c:pt>
                <c:pt idx="9" formatCode="General">
                  <c:v>2014</c:v>
                </c:pt>
                <c:pt idx="10" formatCode="General">
                  <c:v>2015</c:v>
                </c:pt>
                <c:pt idx="11" formatCode="General">
                  <c:v>2016</c:v>
                </c:pt>
                <c:pt idx="12" formatCode="General">
                  <c:v>2018</c:v>
                </c:pt>
              </c:numCache>
            </c:numRef>
          </c:cat>
          <c:val>
            <c:numRef>
              <c:f>Total!$D$27:$P$27</c:f>
              <c:numCache>
                <c:formatCode>0%</c:formatCode>
                <c:ptCount val="13"/>
                <c:pt idx="0">
                  <c:v>0.28000000000000003</c:v>
                </c:pt>
                <c:pt idx="1">
                  <c:v>0.15468524698224365</c:v>
                </c:pt>
                <c:pt idx="2">
                  <c:v>0.09</c:v>
                </c:pt>
                <c:pt idx="3">
                  <c:v>0.13800000000000001</c:v>
                </c:pt>
                <c:pt idx="4">
                  <c:v>0.14299999999999999</c:v>
                </c:pt>
                <c:pt idx="5">
                  <c:v>0.14399999999999999</c:v>
                </c:pt>
                <c:pt idx="6">
                  <c:v>0.10199999999999999</c:v>
                </c:pt>
                <c:pt idx="7">
                  <c:v>0.19</c:v>
                </c:pt>
                <c:pt idx="8">
                  <c:v>0.24199999999999999</c:v>
                </c:pt>
                <c:pt idx="9">
                  <c:v>0.09</c:v>
                </c:pt>
                <c:pt idx="10">
                  <c:v>0.01</c:v>
                </c:pt>
                <c:pt idx="11">
                  <c:v>0.113</c:v>
                </c:pt>
                <c:pt idx="12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BF3-426A-B385-AA0ACE078F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3352592"/>
        <c:axId val="-2133349600"/>
      </c:barChart>
      <c:catAx>
        <c:axId val="-213335259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-2133349600"/>
        <c:crosses val="autoZero"/>
        <c:auto val="1"/>
        <c:lblAlgn val="ctr"/>
        <c:lblOffset val="100"/>
        <c:noMultiLvlLbl val="1"/>
      </c:catAx>
      <c:valAx>
        <c:axId val="-21333496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133352592"/>
        <c:crosses val="autoZero"/>
        <c:crossBetween val="between"/>
      </c:valAx>
    </c:plotArea>
    <c:legend>
      <c:legendPos val="b"/>
      <c:legendEntry>
        <c:idx val="3"/>
        <c:txPr>
          <a:bodyPr/>
          <a:lstStyle/>
          <a:p>
            <a:pPr>
              <a:defRPr sz="1050" b="1"/>
            </a:pPr>
            <a:endParaRPr lang="en-US"/>
          </a:p>
        </c:txPr>
      </c:legendEntry>
      <c:layout>
        <c:manualLayout>
          <c:xMode val="edge"/>
          <c:yMode val="edge"/>
          <c:x val="2.6502573078714901E-2"/>
          <c:y val="0.90514118222975204"/>
          <c:w val="0.89135754967104597"/>
          <c:h val="7.8324196617042499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/>
              <a:t>Direcţia </a:t>
            </a:r>
            <a:r>
              <a:rPr lang="ro-RO" dirty="0"/>
              <a:t>în care se îndreaptă comuna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direcţie bună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Sheet1!$B$1:$N$1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2018</c:v>
                </c:pt>
              </c:strCache>
            </c:strRef>
          </c:cat>
          <c:val>
            <c:numRef>
              <c:f>Sheet1!$B$2:$N$2</c:f>
              <c:numCache>
                <c:formatCode>0%</c:formatCode>
                <c:ptCount val="13"/>
                <c:pt idx="0">
                  <c:v>0.74</c:v>
                </c:pt>
                <c:pt idx="1">
                  <c:v>0.63</c:v>
                </c:pt>
                <c:pt idx="2">
                  <c:v>0.91</c:v>
                </c:pt>
                <c:pt idx="3">
                  <c:v>0.93</c:v>
                </c:pt>
                <c:pt idx="4">
                  <c:v>0.77</c:v>
                </c:pt>
                <c:pt idx="5">
                  <c:v>0.59</c:v>
                </c:pt>
                <c:pt idx="6">
                  <c:v>0.7</c:v>
                </c:pt>
                <c:pt idx="7">
                  <c:v>0.74</c:v>
                </c:pt>
                <c:pt idx="8">
                  <c:v>0.55000000000000004</c:v>
                </c:pt>
                <c:pt idx="9">
                  <c:v>0.65</c:v>
                </c:pt>
                <c:pt idx="10">
                  <c:v>0.78</c:v>
                </c:pt>
                <c:pt idx="11">
                  <c:v>0.65</c:v>
                </c:pt>
                <c:pt idx="12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E6-4C1A-AD0D-3DD18F4B1D0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direcţie rea</c:v>
                </c:pt>
              </c:strCache>
            </c:strRef>
          </c:tx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2A-4CE6-8C01-A0EBE5BAA6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Sheet1!$B$1:$N$1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2018</c:v>
                </c:pt>
              </c:strCache>
            </c:strRef>
          </c:cat>
          <c:val>
            <c:numRef>
              <c:f>Sheet1!$B$3:$N$3</c:f>
              <c:numCache>
                <c:formatCode>0%</c:formatCode>
                <c:ptCount val="13"/>
                <c:pt idx="0">
                  <c:v>7.0000000000000007E-2</c:v>
                </c:pt>
                <c:pt idx="1">
                  <c:v>0.08</c:v>
                </c:pt>
                <c:pt idx="2">
                  <c:v>0.01</c:v>
                </c:pt>
                <c:pt idx="3">
                  <c:v>0.01</c:v>
                </c:pt>
                <c:pt idx="4">
                  <c:v>0.09</c:v>
                </c:pt>
                <c:pt idx="5">
                  <c:v>0.09</c:v>
                </c:pt>
                <c:pt idx="6">
                  <c:v>0.14000000000000001</c:v>
                </c:pt>
                <c:pt idx="7">
                  <c:v>7.0000000000000007E-2</c:v>
                </c:pt>
                <c:pt idx="8">
                  <c:v>0.1</c:v>
                </c:pt>
                <c:pt idx="9">
                  <c:v>0.08</c:v>
                </c:pt>
                <c:pt idx="10">
                  <c:v>0.15</c:v>
                </c:pt>
                <c:pt idx="11">
                  <c:v>0.08</c:v>
                </c:pt>
                <c:pt idx="12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E6-4C1A-AD0D-3DD18F4B1D0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 fel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</c:spPr>
          </c:marker>
          <c:cat>
            <c:strRef>
              <c:f>Sheet1!$B$1:$N$1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2018</c:v>
                </c:pt>
              </c:strCache>
            </c:strRef>
          </c:cat>
          <c:val>
            <c:numRef>
              <c:f>Sheet1!$B$4:$N$4</c:f>
              <c:numCache>
                <c:formatCode>0%</c:formatCode>
                <c:ptCount val="13"/>
                <c:pt idx="0">
                  <c:v>0.19</c:v>
                </c:pt>
                <c:pt idx="1">
                  <c:v>0.28999999999999998</c:v>
                </c:pt>
                <c:pt idx="2">
                  <c:v>0.08</c:v>
                </c:pt>
                <c:pt idx="3">
                  <c:v>0.06</c:v>
                </c:pt>
                <c:pt idx="4">
                  <c:v>0.14000000000000001</c:v>
                </c:pt>
                <c:pt idx="5">
                  <c:v>0.32</c:v>
                </c:pt>
                <c:pt idx="6">
                  <c:v>0.16</c:v>
                </c:pt>
                <c:pt idx="7">
                  <c:v>0.19</c:v>
                </c:pt>
                <c:pt idx="8">
                  <c:v>0.35</c:v>
                </c:pt>
                <c:pt idx="9">
                  <c:v>0.27</c:v>
                </c:pt>
                <c:pt idx="10">
                  <c:v>7.0000000000000007E-2</c:v>
                </c:pt>
                <c:pt idx="11">
                  <c:v>0.27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E6-4C1A-AD0D-3DD18F4B1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3081552"/>
        <c:axId val="-2123084176"/>
      </c:lineChart>
      <c:catAx>
        <c:axId val="-2123081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123084176"/>
        <c:crosses val="autoZero"/>
        <c:auto val="1"/>
        <c:lblAlgn val="ctr"/>
        <c:lblOffset val="100"/>
        <c:noMultiLvlLbl val="0"/>
      </c:catAx>
      <c:valAx>
        <c:axId val="-21230841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2123081552"/>
        <c:crosses val="autoZero"/>
        <c:crossBetween val="between"/>
        <c:majorUnit val="0.2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o-RO"/>
              <a:t>Încrederea în instituţii (mare și foarte mare)</a:t>
            </a:r>
          </a:p>
        </c:rich>
      </c:tx>
      <c:layout>
        <c:manualLayout>
          <c:xMode val="edge"/>
          <c:yMode val="edge"/>
          <c:x val="6.875773834089969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625511421060001E-2"/>
          <c:y val="4.9814825019619598E-2"/>
          <c:w val="0.89544659179283104"/>
          <c:h val="0.820075074371435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Biserică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57-4426-AA12-E86CA05A4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2018</c:v>
                </c:pt>
              </c:strCache>
            </c:strRef>
          </c:cat>
          <c:val>
            <c:numRef>
              <c:f>Sheet1!$B$2:$M$2</c:f>
              <c:numCache>
                <c:formatCode>0%</c:formatCode>
                <c:ptCount val="12"/>
                <c:pt idx="0">
                  <c:v>0.95</c:v>
                </c:pt>
                <c:pt idx="1">
                  <c:v>0.91</c:v>
                </c:pt>
                <c:pt idx="2">
                  <c:v>0.96</c:v>
                </c:pt>
                <c:pt idx="3">
                  <c:v>0.95</c:v>
                </c:pt>
                <c:pt idx="4">
                  <c:v>0.96</c:v>
                </c:pt>
                <c:pt idx="5">
                  <c:v>0.97</c:v>
                </c:pt>
                <c:pt idx="6">
                  <c:v>0.84</c:v>
                </c:pt>
                <c:pt idx="7">
                  <c:v>0.73299999999999998</c:v>
                </c:pt>
                <c:pt idx="8">
                  <c:v>0.77</c:v>
                </c:pt>
                <c:pt idx="9">
                  <c:v>0.67</c:v>
                </c:pt>
                <c:pt idx="10">
                  <c:v>0.72399999999999998</c:v>
                </c:pt>
                <c:pt idx="11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CC-4919-92C3-A7558C5F10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Primărie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3.2067144054703342E-3"/>
                  <c:y val="-3.0272341215818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57-4426-AA12-E86CA05A4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2018</c:v>
                </c:pt>
              </c:strCache>
            </c:strRef>
          </c:cat>
          <c:val>
            <c:numRef>
              <c:f>Sheet1!$B$3:$M$3</c:f>
              <c:numCache>
                <c:formatCode>0%</c:formatCode>
                <c:ptCount val="12"/>
                <c:pt idx="0">
                  <c:v>0.66</c:v>
                </c:pt>
                <c:pt idx="1">
                  <c:v>0.88</c:v>
                </c:pt>
                <c:pt idx="2">
                  <c:v>0.93</c:v>
                </c:pt>
                <c:pt idx="3">
                  <c:v>0.94</c:v>
                </c:pt>
                <c:pt idx="4">
                  <c:v>0.98</c:v>
                </c:pt>
                <c:pt idx="5">
                  <c:v>0.92</c:v>
                </c:pt>
                <c:pt idx="6">
                  <c:v>0.78</c:v>
                </c:pt>
                <c:pt idx="7">
                  <c:v>0.81100000000000005</c:v>
                </c:pt>
                <c:pt idx="8">
                  <c:v>0.83</c:v>
                </c:pt>
                <c:pt idx="9">
                  <c:v>0.7</c:v>
                </c:pt>
                <c:pt idx="10">
                  <c:v>0.79200000000000004</c:v>
                </c:pt>
                <c:pt idx="11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CC-4919-92C3-A7558C5F10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Consiliu local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57-4426-AA12-E86CA05A4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2018</c:v>
                </c:pt>
              </c:strCache>
            </c:strRef>
          </c:cat>
          <c:val>
            <c:numRef>
              <c:f>Sheet1!$B$4:$M$4</c:f>
              <c:numCache>
                <c:formatCode>0%</c:formatCode>
                <c:ptCount val="12"/>
                <c:pt idx="0">
                  <c:v>0.55000000000000004</c:v>
                </c:pt>
                <c:pt idx="1">
                  <c:v>0.62</c:v>
                </c:pt>
                <c:pt idx="2">
                  <c:v>0.79</c:v>
                </c:pt>
                <c:pt idx="3">
                  <c:v>0.8</c:v>
                </c:pt>
                <c:pt idx="4">
                  <c:v>0.85</c:v>
                </c:pt>
                <c:pt idx="5">
                  <c:v>0.82</c:v>
                </c:pt>
                <c:pt idx="6">
                  <c:v>0.72</c:v>
                </c:pt>
                <c:pt idx="7">
                  <c:v>0.62</c:v>
                </c:pt>
                <c:pt idx="8">
                  <c:v>0.66</c:v>
                </c:pt>
                <c:pt idx="9">
                  <c:v>0.32</c:v>
                </c:pt>
                <c:pt idx="10">
                  <c:v>0.54400000000000004</c:v>
                </c:pt>
                <c:pt idx="11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CC-4919-92C3-A7558C5F10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Poliţie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57-4426-AA12-E86CA05A4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2018</c:v>
                </c:pt>
              </c:strCache>
            </c:strRef>
          </c:cat>
          <c:val>
            <c:numRef>
              <c:f>Sheet1!$B$5:$M$5</c:f>
              <c:numCache>
                <c:formatCode>0%</c:formatCode>
                <c:ptCount val="12"/>
                <c:pt idx="0">
                  <c:v>0.72</c:v>
                </c:pt>
                <c:pt idx="1">
                  <c:v>0.77</c:v>
                </c:pt>
                <c:pt idx="2">
                  <c:v>0.91</c:v>
                </c:pt>
                <c:pt idx="3">
                  <c:v>0.89</c:v>
                </c:pt>
                <c:pt idx="4">
                  <c:v>0.88</c:v>
                </c:pt>
                <c:pt idx="5">
                  <c:v>0.87</c:v>
                </c:pt>
                <c:pt idx="6">
                  <c:v>0.68</c:v>
                </c:pt>
                <c:pt idx="7">
                  <c:v>0.61699999999999999</c:v>
                </c:pt>
                <c:pt idx="8">
                  <c:v>0.79</c:v>
                </c:pt>
                <c:pt idx="9">
                  <c:v>0.52</c:v>
                </c:pt>
                <c:pt idx="10">
                  <c:v>0.65600000000000003</c:v>
                </c:pt>
                <c:pt idx="11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CC-4919-92C3-A7558C5F10D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Şcoală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57-4426-AA12-E86CA05A4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2018</c:v>
                </c:pt>
              </c:strCache>
            </c:strRef>
          </c:cat>
          <c:val>
            <c:numRef>
              <c:f>Sheet1!$B$6:$M$6</c:f>
              <c:numCache>
                <c:formatCode>0%</c:formatCode>
                <c:ptCount val="12"/>
                <c:pt idx="0">
                  <c:v>0.89</c:v>
                </c:pt>
                <c:pt idx="1">
                  <c:v>0.83</c:v>
                </c:pt>
                <c:pt idx="2">
                  <c:v>0.9</c:v>
                </c:pt>
                <c:pt idx="3">
                  <c:v>0.89</c:v>
                </c:pt>
                <c:pt idx="4">
                  <c:v>0.88</c:v>
                </c:pt>
                <c:pt idx="5">
                  <c:v>0.88</c:v>
                </c:pt>
                <c:pt idx="6">
                  <c:v>0.72</c:v>
                </c:pt>
                <c:pt idx="7">
                  <c:v>0.80800000000000005</c:v>
                </c:pt>
                <c:pt idx="8">
                  <c:v>0.77</c:v>
                </c:pt>
                <c:pt idx="9">
                  <c:v>0.55000000000000004</c:v>
                </c:pt>
                <c:pt idx="10">
                  <c:v>0.75600000000000001</c:v>
                </c:pt>
                <c:pt idx="11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CC-4919-92C3-A7558C5F10D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Poştă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57-4426-AA12-E86CA05A45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2018</c:v>
                </c:pt>
              </c:strCache>
            </c:strRef>
          </c:cat>
          <c:val>
            <c:numRef>
              <c:f>Sheet1!$B$7:$M$7</c:f>
              <c:numCache>
                <c:formatCode>0%</c:formatCode>
                <c:ptCount val="12"/>
                <c:pt idx="0">
                  <c:v>0.39</c:v>
                </c:pt>
                <c:pt idx="1">
                  <c:v>0.45</c:v>
                </c:pt>
                <c:pt idx="2">
                  <c:v>0.52</c:v>
                </c:pt>
                <c:pt idx="3">
                  <c:v>0.5</c:v>
                </c:pt>
                <c:pt idx="4">
                  <c:v>0.83</c:v>
                </c:pt>
                <c:pt idx="5">
                  <c:v>0.16</c:v>
                </c:pt>
                <c:pt idx="6">
                  <c:v>0.49</c:v>
                </c:pt>
                <c:pt idx="7">
                  <c:v>0.24099999999999999</c:v>
                </c:pt>
                <c:pt idx="8">
                  <c:v>0.28999999999999998</c:v>
                </c:pt>
                <c:pt idx="9">
                  <c:v>0.33</c:v>
                </c:pt>
                <c:pt idx="10">
                  <c:v>0.29599999999999999</c:v>
                </c:pt>
                <c:pt idx="1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CC-4919-92C3-A7558C5F1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6075184"/>
        <c:axId val="-2136072416"/>
      </c:lineChart>
      <c:catAx>
        <c:axId val="-2136075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072416"/>
        <c:crosses val="autoZero"/>
        <c:auto val="1"/>
        <c:lblAlgn val="ctr"/>
        <c:lblOffset val="100"/>
        <c:noMultiLvlLbl val="0"/>
      </c:catAx>
      <c:valAx>
        <c:axId val="-2136072416"/>
        <c:scaling>
          <c:orientation val="minMax"/>
          <c:max val="1"/>
          <c:min val="0.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075184"/>
        <c:crosses val="autoZero"/>
        <c:crossBetween val="between"/>
        <c:majorUnit val="0.1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hPercent val="5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0433756077531"/>
          <c:y val="3.3593414459556201E-2"/>
          <c:w val="0.92629815745393695"/>
          <c:h val="0.834546221495039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72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 w="127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202-413A-8556-478E52488B0F}"/>
              </c:ext>
            </c:extLst>
          </c:dPt>
          <c:dPt>
            <c:idx val="1"/>
            <c:invertIfNegative val="0"/>
            <c:bubble3D val="0"/>
            <c:spPr>
              <a:solidFill>
                <a:srgbClr val="94B006"/>
              </a:solidFill>
              <a:ln w="127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202-413A-8556-478E52488B0F}"/>
              </c:ext>
            </c:extLst>
          </c:dPt>
          <c:dPt>
            <c:idx val="2"/>
            <c:invertIfNegative val="0"/>
            <c:bubble3D val="0"/>
            <c:spPr>
              <a:solidFill>
                <a:srgbClr val="009900"/>
              </a:solidFill>
              <a:ln w="127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202-413A-8556-478E52488B0F}"/>
              </c:ext>
            </c:extLst>
          </c:dPt>
          <c:dPt>
            <c:idx val="3"/>
            <c:invertIfNegative val="0"/>
            <c:bubble3D val="0"/>
            <c:spPr>
              <a:solidFill>
                <a:srgbClr val="009900"/>
              </a:solidFill>
              <a:ln w="127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202-413A-8556-478E52488B0F}"/>
              </c:ext>
            </c:extLst>
          </c:dPt>
          <c:dPt>
            <c:idx val="4"/>
            <c:invertIfNegative val="0"/>
            <c:bubble3D val="0"/>
            <c:spPr>
              <a:solidFill>
                <a:srgbClr val="009900"/>
              </a:solidFill>
              <a:ln w="127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202-413A-8556-478E52488B0F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27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202-413A-8556-478E52488B0F}"/>
              </c:ext>
            </c:extLst>
          </c:dPt>
          <c:dPt>
            <c:idx val="6"/>
            <c:invertIfNegative val="0"/>
            <c:bubble3D val="0"/>
            <c:spPr>
              <a:solidFill>
                <a:srgbClr val="FFFF99"/>
              </a:solidFill>
              <a:ln w="127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202-413A-8556-478E52488B0F}"/>
              </c:ext>
            </c:extLst>
          </c:dPt>
          <c:dPt>
            <c:idx val="7"/>
            <c:invertIfNegative val="0"/>
            <c:bubble3D val="0"/>
            <c:spPr>
              <a:solidFill>
                <a:srgbClr val="FFCC00"/>
              </a:solidFill>
              <a:ln w="127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202-413A-8556-478E52488B0F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127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A202-413A-8556-478E52488B0F}"/>
              </c:ext>
            </c:extLst>
          </c:dPt>
          <c:dPt>
            <c:idx val="9"/>
            <c:invertIfNegative val="0"/>
            <c:bubble3D val="0"/>
            <c:spPr>
              <a:solidFill>
                <a:srgbClr val="FFFF99"/>
              </a:solidFill>
              <a:ln w="127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A202-413A-8556-478E52488B0F}"/>
              </c:ext>
            </c:extLst>
          </c:dPt>
          <c:dPt>
            <c:idx val="10"/>
            <c:invertIfNegative val="0"/>
            <c:bubble3D val="0"/>
            <c:spPr>
              <a:solidFill>
                <a:srgbClr val="CCFF33"/>
              </a:solidFill>
              <a:ln w="127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A202-413A-8556-478E52488B0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A202-413A-8556-478E52488B0F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 w="127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A202-413A-8556-478E52488B0F}"/>
              </c:ext>
            </c:extLst>
          </c:dPt>
          <c:dPt>
            <c:idx val="14"/>
            <c:invertIfNegative val="0"/>
            <c:bubble3D val="0"/>
            <c:spPr>
              <a:solidFill>
                <a:srgbClr val="A50021"/>
              </a:solidFill>
              <a:ln w="1277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A202-413A-8556-478E52488B0F}"/>
              </c:ext>
            </c:extLst>
          </c:dPt>
          <c:dLbls>
            <c:dLbl>
              <c:idx val="0"/>
              <c:layout>
                <c:manualLayout>
                  <c:x val="-1.0169002380627601E-2"/>
                  <c:y val="-3.735695940588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02-413A-8556-478E52488B0F}"/>
                </c:ext>
              </c:extLst>
            </c:dLbl>
            <c:dLbl>
              <c:idx val="1"/>
              <c:layout>
                <c:manualLayout>
                  <c:x val="-4.7866471188019897E-3"/>
                  <c:y val="-1.19875376473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02-413A-8556-478E52488B0F}"/>
                </c:ext>
              </c:extLst>
            </c:dLbl>
            <c:dLbl>
              <c:idx val="2"/>
              <c:layout>
                <c:manualLayout>
                  <c:x val="-1.8997025689651701E-2"/>
                  <c:y val="2.9355913939265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02-413A-8556-478E52488B0F}"/>
                </c:ext>
              </c:extLst>
            </c:dLbl>
            <c:dLbl>
              <c:idx val="3"/>
              <c:layout>
                <c:manualLayout>
                  <c:x val="1.49284275030856E-2"/>
                  <c:y val="-1.43452807035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02-413A-8556-478E52488B0F}"/>
                </c:ext>
              </c:extLst>
            </c:dLbl>
            <c:dLbl>
              <c:idx val="4"/>
              <c:layout>
                <c:manualLayout>
                  <c:x val="1.0108317900579099E-2"/>
                  <c:y val="-2.251227119337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02-413A-8556-478E52488B0F}"/>
                </c:ext>
              </c:extLst>
            </c:dLbl>
            <c:dLbl>
              <c:idx val="5"/>
              <c:layout>
                <c:manualLayout>
                  <c:x val="-1.2506140714730199E-3"/>
                  <c:y val="-1.490549305480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02-413A-8556-478E52488B0F}"/>
                </c:ext>
              </c:extLst>
            </c:dLbl>
            <c:dLbl>
              <c:idx val="6"/>
              <c:layout>
                <c:manualLayout>
                  <c:x val="-6.5484316678030502E-3"/>
                  <c:y val="-1.2987012987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02-413A-8556-478E52488B0F}"/>
                </c:ext>
              </c:extLst>
            </c:dLbl>
            <c:dLbl>
              <c:idx val="7"/>
              <c:layout>
                <c:manualLayout>
                  <c:x val="1.08581012630582E-2"/>
                  <c:y val="6.4935064935065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02-413A-8556-478E52488B0F}"/>
                </c:ext>
              </c:extLst>
            </c:dLbl>
            <c:dLbl>
              <c:idx val="8"/>
              <c:layout>
                <c:manualLayout>
                  <c:x val="2.2657793484985499E-2"/>
                  <c:y val="-3.24675324675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202-413A-8556-478E52488B0F}"/>
                </c:ext>
              </c:extLst>
            </c:dLbl>
            <c:dLbl>
              <c:idx val="11"/>
              <c:layout>
                <c:manualLayout>
                  <c:x val="0"/>
                  <c:y val="-1.6233766233766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202-413A-8556-478E52488B0F}"/>
                </c:ext>
              </c:extLst>
            </c:dLbl>
            <c:dLbl>
              <c:idx val="12"/>
              <c:layout>
                <c:manualLayout>
                  <c:x val="8.7455847421911807E-3"/>
                  <c:y val="-9.74025974025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202-413A-8556-478E52488B0F}"/>
                </c:ext>
              </c:extLst>
            </c:dLbl>
            <c:spPr>
              <a:noFill/>
              <a:ln w="25545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Sheet1!$B$4:$P$4</c:f>
              <c:numCache>
                <c:formatCode>0.0%</c:formatCode>
                <c:ptCount val="15"/>
                <c:pt idx="0">
                  <c:v>0.90322580645161299</c:v>
                </c:pt>
                <c:pt idx="1">
                  <c:v>1.1081081081081079</c:v>
                </c:pt>
                <c:pt idx="2">
                  <c:v>2.2586206896551726</c:v>
                </c:pt>
                <c:pt idx="3">
                  <c:v>1.6620689655172416</c:v>
                </c:pt>
                <c:pt idx="4">
                  <c:v>1.3808411214953271</c:v>
                </c:pt>
                <c:pt idx="5">
                  <c:v>0.72943037974683544</c:v>
                </c:pt>
                <c:pt idx="6">
                  <c:v>0.96419098143236071</c:v>
                </c:pt>
                <c:pt idx="7">
                  <c:v>0.93567251461988299</c:v>
                </c:pt>
                <c:pt idx="8">
                  <c:v>0.83084577114427871</c:v>
                </c:pt>
                <c:pt idx="9">
                  <c:v>0.96888260254596881</c:v>
                </c:pt>
                <c:pt idx="10">
                  <c:v>1.0260162601626015</c:v>
                </c:pt>
                <c:pt idx="11">
                  <c:v>1.165083135391924</c:v>
                </c:pt>
                <c:pt idx="12">
                  <c:v>1.1234285714285714</c:v>
                </c:pt>
                <c:pt idx="13">
                  <c:v>0.83761131482451545</c:v>
                </c:pt>
                <c:pt idx="14">
                  <c:v>0.54655870445344135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202-413A-8556-478E52488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39661584"/>
        <c:axId val="-2139658016"/>
        <c:axId val="0"/>
      </c:bar3DChart>
      <c:catAx>
        <c:axId val="-213966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9658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9658016"/>
        <c:scaling>
          <c:orientation val="minMax"/>
          <c:max val="2.4"/>
          <c:min val="0"/>
        </c:scaling>
        <c:delete val="0"/>
        <c:axPos val="l"/>
        <c:majorGridlines>
          <c:spPr>
            <a:ln w="41250">
              <a:solidFill>
                <a:srgbClr val="FF0000"/>
              </a:solidFill>
              <a:prstDash val="solid"/>
            </a:ln>
          </c:spPr>
        </c:majorGridlines>
        <c:minorGridlines/>
        <c:numFmt formatCode="0%" sourceLinked="0"/>
        <c:majorTickMark val="out"/>
        <c:minorTickMark val="none"/>
        <c:tickLblPos val="nextTo"/>
        <c:spPr>
          <a:ln w="31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9661584"/>
        <c:crosses val="autoZero"/>
        <c:crossBetween val="between"/>
        <c:majorUnit val="1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8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91113333900304E-2"/>
          <c:y val="5.5276381909547902E-2"/>
          <c:w val="0.91740888666609999"/>
          <c:h val="0.76622032689536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Buget iniţial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5292218907419E-2"/>
                  <c:y val="-1.42890826262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AB-43D1-8640-436AEC403474}"/>
                </c:ext>
              </c:extLst>
            </c:dLbl>
            <c:dLbl>
              <c:idx val="1"/>
              <c:layout>
                <c:manualLayout>
                  <c:x val="-2.9604133217234398E-3"/>
                  <c:y val="-6.0846125924132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AB-43D1-8640-436AEC403474}"/>
                </c:ext>
              </c:extLst>
            </c:dLbl>
            <c:dLbl>
              <c:idx val="2"/>
              <c:layout>
                <c:manualLayout>
                  <c:x val="-1.7727076883578202E-2"/>
                  <c:y val="7.2266231677963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AB-43D1-8640-436AEC403474}"/>
                </c:ext>
              </c:extLst>
            </c:dLbl>
            <c:dLbl>
              <c:idx val="3"/>
              <c:layout>
                <c:manualLayout>
                  <c:x val="-1.0867924008952401E-2"/>
                  <c:y val="-7.7296345350546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AB-43D1-8640-436AEC403474}"/>
                </c:ext>
              </c:extLst>
            </c:dLbl>
            <c:dLbl>
              <c:idx val="4"/>
              <c:layout>
                <c:manualLayout>
                  <c:x val="-7.6380887171712299E-3"/>
                  <c:y val="-1.36524662698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AB-43D1-8640-436AEC403474}"/>
                </c:ext>
              </c:extLst>
            </c:dLbl>
            <c:dLbl>
              <c:idx val="8"/>
              <c:layout>
                <c:manualLayout>
                  <c:x val="2.9893100389975502E-3"/>
                  <c:y val="-2.95748613678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AB-43D1-8640-436AEC4034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  <c:pt idx="0">
                  <c:v>25.5</c:v>
                </c:pt>
                <c:pt idx="1">
                  <c:v>45</c:v>
                </c:pt>
                <c:pt idx="2">
                  <c:v>27</c:v>
                </c:pt>
                <c:pt idx="3">
                  <c:v>118</c:v>
                </c:pt>
                <c:pt idx="4">
                  <c:v>155</c:v>
                </c:pt>
                <c:pt idx="5">
                  <c:v>584</c:v>
                </c:pt>
                <c:pt idx="6">
                  <c:v>506</c:v>
                </c:pt>
                <c:pt idx="7">
                  <c:v>551</c:v>
                </c:pt>
                <c:pt idx="8">
                  <c:v>482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AB-43D1-8640-436AEC40347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Buget realizat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9623290479558E-2"/>
                  <c:y val="-2.8780245413248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AB-43D1-8640-436AEC403474}"/>
                </c:ext>
              </c:extLst>
            </c:dLbl>
            <c:dLbl>
              <c:idx val="1"/>
              <c:layout>
                <c:manualLayout>
                  <c:x val="2.4965031544969998E-2"/>
                  <c:y val="-2.468394777824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AB-43D1-8640-436AEC403474}"/>
                </c:ext>
              </c:extLst>
            </c:dLbl>
            <c:dLbl>
              <c:idx val="2"/>
              <c:layout>
                <c:manualLayout>
                  <c:x val="3.7096493373111002E-2"/>
                  <c:y val="-6.234299270816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AB-43D1-8640-436AEC403474}"/>
                </c:ext>
              </c:extLst>
            </c:dLbl>
            <c:dLbl>
              <c:idx val="3"/>
              <c:layout>
                <c:manualLayout>
                  <c:x val="3.9679757421626799E-2"/>
                  <c:y val="-3.2973641695897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AB-43D1-8640-436AEC403474}"/>
                </c:ext>
              </c:extLst>
            </c:dLbl>
            <c:dLbl>
              <c:idx val="4"/>
              <c:layout>
                <c:manualLayout>
                  <c:x val="9.6331565157510707E-3"/>
                  <c:y val="-4.0586548677718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AB-43D1-8640-436AEC4034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12</c:v>
                </c:pt>
                <c:pt idx="1">
                  <c:v>45.3</c:v>
                </c:pt>
                <c:pt idx="2">
                  <c:v>16</c:v>
                </c:pt>
                <c:pt idx="3">
                  <c:v>87.5</c:v>
                </c:pt>
                <c:pt idx="4">
                  <c:v>169</c:v>
                </c:pt>
                <c:pt idx="5">
                  <c:v>476</c:v>
                </c:pt>
                <c:pt idx="6">
                  <c:v>453</c:v>
                </c:pt>
                <c:pt idx="7">
                  <c:v>489</c:v>
                </c:pt>
                <c:pt idx="8">
                  <c:v>416</c:v>
                </c:pt>
                <c:pt idx="9">
                  <c:v>49</c:v>
                </c:pt>
                <c:pt idx="10">
                  <c:v>81</c:v>
                </c:pt>
                <c:pt idx="11">
                  <c:v>173</c:v>
                </c:pt>
                <c:pt idx="12">
                  <c:v>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8AB-43D1-8640-436AEC403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25166368"/>
        <c:axId val="2112816208"/>
        <c:axId val="0"/>
      </c:bar3DChart>
      <c:catAx>
        <c:axId val="-212516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 b="1"/>
            </a:pPr>
            <a:endParaRPr lang="en-US"/>
          </a:p>
        </c:txPr>
        <c:crossAx val="2112816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281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125166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262980173019201"/>
          <c:y val="0.89698484270662804"/>
          <c:w val="0.61474039653961798"/>
          <c:h val="9.5477338836918696E-2"/>
        </c:manualLayout>
      </c:layout>
      <c:overlay val="0"/>
      <c:txPr>
        <a:bodyPr/>
        <a:lstStyle/>
        <a:p>
          <a:pPr>
            <a:defRPr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Impozite</a:t>
            </a:r>
            <a:r>
              <a:rPr lang="ro-RO" baseline="0" dirty="0"/>
              <a:t> și taxe locale - </a:t>
            </a:r>
            <a:r>
              <a:rPr lang="ro-RO" dirty="0"/>
              <a:t>TOTAL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1003002693403"/>
          <c:y val="0.13852474323062558"/>
          <c:w val="0.63048726110545505"/>
          <c:h val="0.77856856128278085"/>
        </c:manualLayout>
      </c:layout>
      <c:lineChart>
        <c:grouping val="standard"/>
        <c:varyColors val="0"/>
        <c:ser>
          <c:idx val="0"/>
          <c:order val="0"/>
          <c:tx>
            <c:strRef>
              <c:f>'Colectare evoluție'!$A$18</c:f>
              <c:strCache>
                <c:ptCount val="1"/>
                <c:pt idx="0">
                  <c:v>Impozit și taxa pe clădiri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45-47C2-A96E-6058E372D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'Colectare evoluție'!$B$17:$F$17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'Colectare evoluție'!$B$18:$F$18</c:f>
              <c:numCache>
                <c:formatCode>0.00%</c:formatCode>
                <c:ptCount val="5"/>
                <c:pt idx="0">
                  <c:v>0.85865333384621811</c:v>
                </c:pt>
                <c:pt idx="1">
                  <c:v>0.83770071014397374</c:v>
                </c:pt>
                <c:pt idx="2">
                  <c:v>0.87338245845281581</c:v>
                </c:pt>
                <c:pt idx="3">
                  <c:v>0.84357558271378386</c:v>
                </c:pt>
                <c:pt idx="4">
                  <c:v>0.80565315372913038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45-47C2-A96E-6058E372D331}"/>
            </c:ext>
          </c:extLst>
        </c:ser>
        <c:ser>
          <c:idx val="1"/>
          <c:order val="1"/>
          <c:tx>
            <c:strRef>
              <c:f>'Colectare evoluție'!$A$19</c:f>
              <c:strCache>
                <c:ptCount val="1"/>
                <c:pt idx="0">
                  <c:v>Impozit și taxa pe teren intravilan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45-47C2-A96E-6058E372D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'Colectare evoluție'!$B$17:$F$17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'Colectare evoluție'!$B$19:$F$19</c:f>
              <c:numCache>
                <c:formatCode>0.00%</c:formatCode>
                <c:ptCount val="5"/>
                <c:pt idx="0">
                  <c:v>0.70334652291623279</c:v>
                </c:pt>
                <c:pt idx="1">
                  <c:v>0.66966316731228648</c:v>
                </c:pt>
                <c:pt idx="2">
                  <c:v>0.73960198558533574</c:v>
                </c:pt>
                <c:pt idx="3">
                  <c:v>0.6731653092199491</c:v>
                </c:pt>
                <c:pt idx="4">
                  <c:v>0.5522645800200251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45-47C2-A96E-6058E372D331}"/>
            </c:ext>
          </c:extLst>
        </c:ser>
        <c:ser>
          <c:idx val="2"/>
          <c:order val="2"/>
          <c:tx>
            <c:strRef>
              <c:f>'Colectare evoluție'!$A$20</c:f>
              <c:strCache>
                <c:ptCount val="1"/>
                <c:pt idx="0">
                  <c:v>Impozit și taxa pe teren extravilan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dLbl>
              <c:idx val="4"/>
              <c:layout>
                <c:manualLayout>
                  <c:x val="0"/>
                  <c:y val="3.361344537815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45-47C2-A96E-6058E372D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'Colectare evoluție'!$B$17:$F$17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'Colectare evoluție'!$B$20:$F$20</c:f>
              <c:numCache>
                <c:formatCode>0.00%</c:formatCode>
                <c:ptCount val="5"/>
                <c:pt idx="0">
                  <c:v>0.80929038613640991</c:v>
                </c:pt>
                <c:pt idx="1">
                  <c:v>0.71364153816585107</c:v>
                </c:pt>
                <c:pt idx="2">
                  <c:v>0.65109239667935381</c:v>
                </c:pt>
                <c:pt idx="3">
                  <c:v>0.5654622649683736</c:v>
                </c:pt>
                <c:pt idx="4">
                  <c:v>0.46388898596598088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345-47C2-A96E-6058E372D331}"/>
            </c:ext>
          </c:extLst>
        </c:ser>
        <c:ser>
          <c:idx val="3"/>
          <c:order val="3"/>
          <c:tx>
            <c:strRef>
              <c:f>'Colectare evoluție'!$A$21</c:f>
              <c:strCache>
                <c:ptCount val="1"/>
                <c:pt idx="0">
                  <c:v>Impozit pe mijloace de transport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45-47C2-A96E-6058E372D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'Colectare evoluție'!$B$17:$F$17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'Colectare evoluție'!$B$21:$F$21</c:f>
              <c:numCache>
                <c:formatCode>0.00%</c:formatCode>
                <c:ptCount val="5"/>
                <c:pt idx="0">
                  <c:v>0.43724077806502287</c:v>
                </c:pt>
                <c:pt idx="1">
                  <c:v>0.51371357833877151</c:v>
                </c:pt>
                <c:pt idx="2">
                  <c:v>0.48071675617428783</c:v>
                </c:pt>
                <c:pt idx="3">
                  <c:v>0.49782158142280569</c:v>
                </c:pt>
                <c:pt idx="4">
                  <c:v>0.47803662975253985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345-47C2-A96E-6058E372D331}"/>
            </c:ext>
          </c:extLst>
        </c:ser>
        <c:ser>
          <c:idx val="4"/>
          <c:order val="4"/>
          <c:tx>
            <c:strRef>
              <c:f>'Colectare evoluție'!$A$22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45-47C2-A96E-6058E372D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'Colectare evoluție'!$B$17:$F$17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'Colectare evoluție'!$B$22:$F$22</c:f>
              <c:numCache>
                <c:formatCode>0.00%</c:formatCode>
                <c:ptCount val="5"/>
                <c:pt idx="0">
                  <c:v>0.78459709216495799</c:v>
                </c:pt>
                <c:pt idx="1">
                  <c:v>0.76222878120480675</c:v>
                </c:pt>
                <c:pt idx="2">
                  <c:v>0.7729878270005518</c:v>
                </c:pt>
                <c:pt idx="3">
                  <c:v>0.73821233765298344</c:v>
                </c:pt>
                <c:pt idx="4">
                  <c:v>0.65728539341572367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345-47C2-A96E-6058E372D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7407536"/>
        <c:axId val="617410160"/>
      </c:lineChart>
      <c:catAx>
        <c:axId val="61740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410160"/>
        <c:crosses val="autoZero"/>
        <c:auto val="1"/>
        <c:lblAlgn val="ctr"/>
        <c:lblOffset val="100"/>
        <c:noMultiLvlLbl val="0"/>
      </c:catAx>
      <c:valAx>
        <c:axId val="61741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40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291520896771102"/>
          <c:y val="0.26402758478719568"/>
          <c:w val="0.23538016750973245"/>
          <c:h val="0.53147768293669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>
                <a:latin typeface="Book Antiqua" panose="02040602050305030304" pitchFamily="18" charset="0"/>
              </a:rPr>
              <a:t>Cheltuieli </a:t>
            </a:r>
            <a:r>
              <a:rPr lang="ro-RO">
                <a:latin typeface="Book Antiqua" panose="02040602050305030304" pitchFamily="18" charset="0"/>
              </a:rPr>
              <a:t>de funcționare</a:t>
            </a:r>
            <a:endParaRPr lang="ro-RO" dirty="0">
              <a:latin typeface="Book Antiqua" panose="02040602050305030304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Cheltuieli de funcționare</c:v>
                </c:pt>
              </c:strCache>
            </c:strRef>
          </c:tx>
          <c:invertIfNegative val="0"/>
          <c:dLbls>
            <c:dLbl>
              <c:idx val="10"/>
              <c:layout>
                <c:manualLayout>
                  <c:x val="0"/>
                  <c:y val="1.763692923008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BE-44F9-AA6C-DCBB7EF862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Sheet1!$B$1:$O$1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strCache>
            </c:strRef>
          </c:cat>
          <c:val>
            <c:numRef>
              <c:f>Sheet1!$B$2:$O$2</c:f>
              <c:numCache>
                <c:formatCode>_-* #,##0\ _R_O_N_-;\-* #,##0\ _R_O_N_-;_-* "-"??\ _R_O_N_-;_-@_-</c:formatCode>
                <c:ptCount val="14"/>
                <c:pt idx="0">
                  <c:v>829319</c:v>
                </c:pt>
                <c:pt idx="1">
                  <c:v>1065122</c:v>
                </c:pt>
                <c:pt idx="2">
                  <c:v>1914839.1800000002</c:v>
                </c:pt>
                <c:pt idx="3">
                  <c:v>3171007.6899999995</c:v>
                </c:pt>
                <c:pt idx="4">
                  <c:v>3447875.48</c:v>
                </c:pt>
                <c:pt idx="5">
                  <c:v>3245363.3099999996</c:v>
                </c:pt>
                <c:pt idx="6">
                  <c:v>4447395.25</c:v>
                </c:pt>
                <c:pt idx="7">
                  <c:v>4061137.93</c:v>
                </c:pt>
                <c:pt idx="8">
                  <c:v>4323928.22</c:v>
                </c:pt>
                <c:pt idx="9">
                  <c:v>5825130.7799999993</c:v>
                </c:pt>
                <c:pt idx="10" formatCode="#,##0">
                  <c:v>5625624</c:v>
                </c:pt>
                <c:pt idx="11">
                  <c:v>6329754</c:v>
                </c:pt>
                <c:pt idx="12">
                  <c:v>7798728</c:v>
                </c:pt>
                <c:pt idx="13">
                  <c:v>8374195.8700000001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BE-44F9-AA6C-DCBB7EF86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603216"/>
        <c:axId val="-2124631184"/>
      </c:barChart>
      <c:catAx>
        <c:axId val="-212360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4631184"/>
        <c:crosses val="autoZero"/>
        <c:auto val="1"/>
        <c:lblAlgn val="ctr"/>
        <c:lblOffset val="100"/>
        <c:noMultiLvlLbl val="0"/>
      </c:catAx>
      <c:valAx>
        <c:axId val="-2124631184"/>
        <c:scaling>
          <c:orientation val="minMax"/>
        </c:scaling>
        <c:delete val="0"/>
        <c:axPos val="l"/>
        <c:majorGridlines/>
        <c:numFmt formatCode="_-* #,##0\ _R_O_N_-;\-* #,##0\ _R_O_N_-;_-* &quot;-&quot;??\ _R_O_N_-;_-@_-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23603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Cheltuieli</a:t>
            </a:r>
            <a:r>
              <a:rPr lang="en-US" dirty="0"/>
              <a:t> de </a:t>
            </a:r>
            <a:r>
              <a:rPr lang="ro-RO" dirty="0"/>
              <a:t>dezvoltare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Cheltuieli de dezvoltare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1538178000990501E-2"/>
                  <c:y val="-4.232863015220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69-43EB-827B-573839AC23D5}"/>
                </c:ext>
              </c:extLst>
            </c:dLbl>
            <c:dLbl>
              <c:idx val="5"/>
              <c:layout>
                <c:manualLayout>
                  <c:x val="1.64831114299865E-3"/>
                  <c:y val="-2.4691700922119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69-43EB-827B-573839AC23D5}"/>
                </c:ext>
              </c:extLst>
            </c:dLbl>
            <c:dLbl>
              <c:idx val="9"/>
              <c:layout>
                <c:manualLayout>
                  <c:x val="6.5932445719947197E-3"/>
                  <c:y val="2.4691700922119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69-43EB-827B-573839AC23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Sheet1!$G$1:$O$1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Sheet1!$G$3:$O$3</c:f>
              <c:numCache>
                <c:formatCode>#,##0</c:formatCode>
                <c:ptCount val="9"/>
                <c:pt idx="0">
                  <c:v>5206099.580000001</c:v>
                </c:pt>
                <c:pt idx="1">
                  <c:v>2635089.3200000003</c:v>
                </c:pt>
                <c:pt idx="2">
                  <c:v>2616013.17</c:v>
                </c:pt>
                <c:pt idx="3">
                  <c:v>2515663.2800000003</c:v>
                </c:pt>
                <c:pt idx="4">
                  <c:v>296331.89</c:v>
                </c:pt>
                <c:pt idx="5">
                  <c:v>2976790.18</c:v>
                </c:pt>
                <c:pt idx="6" formatCode="_-* #,##0\ _R_O_N_-;\-* #,##0\ _R_O_N_-;_-* &quot;-&quot;??\ _R_O_N_-;_-@_-">
                  <c:v>2183171</c:v>
                </c:pt>
                <c:pt idx="7" formatCode="_-* #,##0\ _R_O_N_-;\-* #,##0\ _R_O_N_-;_-* &quot;-&quot;??\ _R_O_N_-;_-@_-">
                  <c:v>2920343</c:v>
                </c:pt>
                <c:pt idx="8" formatCode="_-* #,##0\ _R_O_N_-;\-* #,##0\ _R_O_N_-;_-* &quot;-&quot;??\ _R_O_N_-;_-@_-">
                  <c:v>4917571.4800000004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69-43EB-827B-573839AC2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2268368"/>
        <c:axId val="-2123635152"/>
      </c:barChart>
      <c:catAx>
        <c:axId val="211226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23635152"/>
        <c:crosses val="autoZero"/>
        <c:auto val="1"/>
        <c:lblAlgn val="ctr"/>
        <c:lblOffset val="100"/>
        <c:noMultiLvlLbl val="0"/>
      </c:catAx>
      <c:valAx>
        <c:axId val="-21236351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11226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hPercent val="6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09401663481401"/>
          <c:y val="4.2372881355932403E-2"/>
          <c:w val="0.88356474197105395"/>
          <c:h val="0.88970173022283705"/>
        </c:manualLayout>
      </c:layout>
      <c:bar3DChart>
        <c:barDir val="col"/>
        <c:grouping val="cluster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835639136280499E-2"/>
                  <c:y val="-1.209638484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6C-44F1-908D-170EC48FC860}"/>
                </c:ext>
              </c:extLst>
            </c:dLbl>
            <c:dLbl>
              <c:idx val="1"/>
              <c:layout>
                <c:manualLayout>
                  <c:x val="-3.6714197084027803E-2"/>
                  <c:y val="-4.30506526285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6C-44F1-908D-170EC48FC860}"/>
                </c:ext>
              </c:extLst>
            </c:dLbl>
            <c:dLbl>
              <c:idx val="2"/>
              <c:layout>
                <c:manualLayout>
                  <c:x val="-1.55559675765883E-2"/>
                  <c:y val="-5.5517412358590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6C-44F1-908D-170EC48FC860}"/>
                </c:ext>
              </c:extLst>
            </c:dLbl>
            <c:dLbl>
              <c:idx val="3"/>
              <c:layout>
                <c:manualLayout>
                  <c:x val="-7.9450679454189897E-3"/>
                  <c:y val="-2.6153227196965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6C-44F1-908D-170EC48FC860}"/>
                </c:ext>
              </c:extLst>
            </c:dLbl>
            <c:dLbl>
              <c:idx val="4"/>
              <c:layout>
                <c:manualLayout>
                  <c:x val="4.0353662936179001E-2"/>
                  <c:y val="-9.3547456945217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6C-44F1-908D-170EC48FC860}"/>
                </c:ext>
              </c:extLst>
            </c:dLbl>
            <c:dLbl>
              <c:idx val="5"/>
              <c:layout>
                <c:manualLayout>
                  <c:x val="1.09032826536451E-2"/>
                  <c:y val="1.3256508994769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6C-44F1-908D-170EC48FC860}"/>
                </c:ext>
              </c:extLst>
            </c:dLbl>
            <c:dLbl>
              <c:idx val="10"/>
              <c:layout>
                <c:manualLayout>
                  <c:x val="1.6485180406934699E-3"/>
                  <c:y val="-2.024247940088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6C-44F1-908D-170EC48FC860}"/>
                </c:ext>
              </c:extLst>
            </c:dLbl>
            <c:dLbl>
              <c:idx val="11"/>
              <c:layout>
                <c:manualLayout>
                  <c:x val="9.89110824416084E-3"/>
                  <c:y val="-6.7477587829647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6C-44F1-908D-170EC48FC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Sheet1!$B$2:$P$2</c:f>
              <c:numCache>
                <c:formatCode>#,##0</c:formatCode>
                <c:ptCount val="15"/>
                <c:pt idx="0">
                  <c:v>84565</c:v>
                </c:pt>
                <c:pt idx="1">
                  <c:v>164833</c:v>
                </c:pt>
                <c:pt idx="2">
                  <c:v>440561</c:v>
                </c:pt>
                <c:pt idx="3">
                  <c:v>2591285</c:v>
                </c:pt>
                <c:pt idx="4">
                  <c:v>2860049</c:v>
                </c:pt>
                <c:pt idx="5">
                  <c:v>1777301</c:v>
                </c:pt>
                <c:pt idx="6">
                  <c:v>2116631</c:v>
                </c:pt>
                <c:pt idx="7">
                  <c:v>2687279</c:v>
                </c:pt>
                <c:pt idx="8">
                  <c:v>2916602</c:v>
                </c:pt>
                <c:pt idx="9">
                  <c:v>3135962</c:v>
                </c:pt>
                <c:pt idx="10">
                  <c:v>3628850</c:v>
                </c:pt>
                <c:pt idx="11">
                  <c:v>4543490</c:v>
                </c:pt>
                <c:pt idx="12">
                  <c:v>5028911</c:v>
                </c:pt>
                <c:pt idx="13">
                  <c:v>6185150</c:v>
                </c:pt>
                <c:pt idx="14">
                  <c:v>5283339.6399999997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6C-44F1-908D-170EC48FC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47371040"/>
        <c:axId val="-2147368000"/>
        <c:axId val="0"/>
      </c:bar3DChart>
      <c:catAx>
        <c:axId val="-214737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50" b="1"/>
            </a:pPr>
            <a:endParaRPr lang="en-US"/>
          </a:p>
        </c:txPr>
        <c:crossAx val="-2147368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73680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-214737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A772A4-D9CA-41A5-B948-A85C7B67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12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CC39C-50F4-48E9-97C9-1AF9C75DAAF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749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A772A4-D9CA-41A5-B948-A85C7B67ED4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5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7D7069A3-CDA5-42A3-98D2-1B32EC63BB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01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40AB5-43E6-45A0-A2CD-6748789FB6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221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40AB5-43E6-45A0-A2CD-6748789FB6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14986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40AB5-43E6-45A0-A2CD-6748789FB6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1768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40AB5-43E6-45A0-A2CD-6748789FB6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02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40AB5-43E6-45A0-A2CD-6748789FB6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18748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40AB5-43E6-45A0-A2CD-6748789FB6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615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96408-490F-4577-A474-31E1DD3A9B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351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8D456-0D5D-42FF-86D5-D873E110ED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012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3FB3-E664-4AA1-8D4D-A3C92F5DB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93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ABC7-8601-4FE5-A64E-2DB327DCD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1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6A205-CF18-4FAF-AE06-2283D356D4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9024-7BC9-44D8-9F99-FE19EEDD3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38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647F-2B2E-45B0-AB46-2255C4B12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7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A9218-6BDC-4A34-8198-46D31BE1C1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14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1361A-0D93-45DD-B15E-8C44D51EEA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51F9B-DA26-4398-BCAA-9606DD6EBB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09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2A88C-2EAA-4452-B695-3340375BA2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07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9EEFC-E3F4-45CB-848D-BD882D7117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2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4C150-3254-41C2-AD7F-A5AB9385DD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57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F419F-EBFC-4260-BDC5-E840015179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0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6040AB5-43E6-45A0-A2CD-6748789FB6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  <p:sldLayoutId id="2147484269" r:id="rId18"/>
    <p:sldLayoutId id="2147484270" r:id="rId19"/>
    <p:sldLayoutId id="2147484271" r:id="rId20"/>
    <p:sldLayoutId id="2147484272" r:id="rId2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 PE D\Primarie\Poze Primarie\Stema\Dudestii noi TM_C mi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6266"/>
            <a:ext cx="1296144" cy="210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843808" y="1186316"/>
            <a:ext cx="4644008" cy="19442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>
                <a:latin typeface="Book Antiqua" panose="02040602050305030304" pitchFamily="18" charset="0"/>
              </a:rPr>
              <a:t>Stare</a:t>
            </a:r>
            <a:r>
              <a:rPr lang="ro-RO" sz="3200" dirty="0">
                <a:latin typeface="Book Antiqua" panose="02040602050305030304" pitchFamily="18" charset="0"/>
              </a:rPr>
              <a:t>a socio-economică </a:t>
            </a:r>
            <a:br>
              <a:rPr lang="en-US" sz="3200" dirty="0">
                <a:latin typeface="Book Antiqua" panose="02040602050305030304" pitchFamily="18" charset="0"/>
              </a:rPr>
            </a:br>
            <a:r>
              <a:rPr lang="ro-RO" sz="3200" dirty="0">
                <a:latin typeface="Book Antiqua" panose="02040602050305030304" pitchFamily="18" charset="0"/>
              </a:rPr>
              <a:t>a comunei Dudeștii Noi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br>
              <a:rPr lang="en-US" sz="3200" dirty="0">
                <a:latin typeface="Book Antiqua" panose="02040602050305030304" pitchFamily="18" charset="0"/>
              </a:rPr>
            </a:br>
            <a:r>
              <a:rPr lang="en-US" sz="3200" dirty="0">
                <a:latin typeface="Book Antiqua" panose="02040602050305030304" pitchFamily="18" charset="0"/>
              </a:rPr>
              <a:t>201</a:t>
            </a:r>
            <a:r>
              <a:rPr lang="ro-RO" sz="3200" dirty="0">
                <a:latin typeface="Book Antiqua" panose="02040602050305030304" pitchFamily="18" charset="0"/>
              </a:rPr>
              <a:t>9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872" y="3908644"/>
            <a:ext cx="4032448" cy="1473200"/>
          </a:xfrm>
        </p:spPr>
        <p:txBody>
          <a:bodyPr>
            <a:normAutofit/>
          </a:bodyPr>
          <a:lstStyle/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Material prezentat de </a:t>
            </a:r>
          </a:p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Alin</a:t>
            </a:r>
            <a:r>
              <a:rPr lang="en-US" dirty="0">
                <a:latin typeface="Book Antiqua" panose="02040602050305030304" pitchFamily="18" charset="0"/>
              </a:rPr>
              <a:t>-Adrian</a:t>
            </a:r>
            <a:r>
              <a:rPr lang="ro-RO" dirty="0">
                <a:latin typeface="Book Antiqua" panose="02040602050305030304" pitchFamily="18" charset="0"/>
              </a:rPr>
              <a:t> NICA, </a:t>
            </a:r>
          </a:p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primarul </a:t>
            </a:r>
            <a:r>
              <a:rPr lang="en-US" dirty="0">
                <a:latin typeface="Book Antiqua" panose="02040602050305030304" pitchFamily="18" charset="0"/>
              </a:rPr>
              <a:t>c</a:t>
            </a:r>
            <a:r>
              <a:rPr lang="ro-RO" dirty="0" err="1">
                <a:latin typeface="Book Antiqua" panose="02040602050305030304" pitchFamily="18" charset="0"/>
              </a:rPr>
              <a:t>omunei</a:t>
            </a:r>
            <a:r>
              <a:rPr lang="ro-RO" dirty="0">
                <a:latin typeface="Book Antiqua" panose="02040602050305030304" pitchFamily="18" charset="0"/>
              </a:rPr>
              <a:t> Dudeștii Noi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23554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8A8D2F-CDD8-43E2-B480-AD3B951D5BB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7092950" y="6308725"/>
            <a:ext cx="1871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o-RO" sz="1200" dirty="0"/>
              <a:t>27</a:t>
            </a:r>
            <a:r>
              <a:rPr lang="en-US" sz="1200" dirty="0"/>
              <a:t> </a:t>
            </a:r>
            <a:r>
              <a:rPr lang="ro-RO" sz="1200" dirty="0"/>
              <a:t>februarie</a:t>
            </a:r>
            <a:r>
              <a:rPr lang="en-US" sz="1200" dirty="0"/>
              <a:t> 201</a:t>
            </a:r>
            <a:r>
              <a:rPr lang="ro-RO" sz="1200" dirty="0"/>
              <a:t>9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539552" y="2031702"/>
            <a:ext cx="7992888" cy="3816424"/>
          </a:xfrm>
        </p:spPr>
        <p:txBody>
          <a:bodyPr>
            <a:normAutofit fontScale="92500" lnSpcReduction="20000"/>
          </a:bodyPr>
          <a:lstStyle/>
          <a:p>
            <a:r>
              <a:rPr lang="ro-RO" dirty="0">
                <a:latin typeface="Book Antiqua" panose="02040602050305030304" pitchFamily="18" charset="0"/>
              </a:rPr>
              <a:t>Scutiri și reduceri la impozite și taxe locale acordate:</a:t>
            </a:r>
          </a:p>
          <a:p>
            <a:pPr lvl="1"/>
            <a:r>
              <a:rPr lang="ro-RO" dirty="0">
                <a:latin typeface="Book Antiqua" panose="02040602050305030304" pitchFamily="18" charset="0"/>
              </a:rPr>
              <a:t>bonificaţia de 10%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respectiv</a:t>
            </a:r>
            <a:r>
              <a:rPr lang="en-US" dirty="0">
                <a:latin typeface="Book Antiqua" panose="02040602050305030304" pitchFamily="18" charset="0"/>
              </a:rPr>
              <a:t> 5%</a:t>
            </a:r>
            <a:r>
              <a:rPr lang="ro-RO" dirty="0">
                <a:latin typeface="Book Antiqua" panose="02040602050305030304" pitchFamily="18" charset="0"/>
              </a:rPr>
              <a:t>: </a:t>
            </a:r>
            <a:r>
              <a:rPr lang="ro-RO" dirty="0">
                <a:solidFill>
                  <a:srgbClr val="FF0000"/>
                </a:solidFill>
                <a:latin typeface="Book Antiqua" panose="02040602050305030304" pitchFamily="18" charset="0"/>
              </a:rPr>
              <a:t>85.902 lei </a:t>
            </a:r>
            <a:r>
              <a:rPr lang="ro-RO" dirty="0">
                <a:latin typeface="Book Antiqua" panose="02040602050305030304" pitchFamily="18" charset="0"/>
              </a:rPr>
              <a:t>faţă de </a:t>
            </a:r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96.044 lei </a:t>
            </a:r>
            <a:r>
              <a:rPr lang="ro-RO" dirty="0">
                <a:latin typeface="Book Antiqua" panose="02040602050305030304" pitchFamily="18" charset="0"/>
              </a:rPr>
              <a:t>în 2017</a:t>
            </a:r>
          </a:p>
          <a:p>
            <a:pPr lvl="1"/>
            <a:r>
              <a:rPr lang="ro-RO" dirty="0">
                <a:latin typeface="Book Antiqua" panose="02040602050305030304" pitchFamily="18" charset="0"/>
              </a:rPr>
              <a:t>HCL nr. 20/2012: </a:t>
            </a:r>
            <a:r>
              <a:rPr lang="ro-RO" b="1" dirty="0">
                <a:solidFill>
                  <a:schemeClr val="tx1"/>
                </a:solidFill>
                <a:latin typeface="Book Antiqua" panose="02040602050305030304" pitchFamily="18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0</a:t>
            </a:r>
            <a:r>
              <a:rPr lang="ro-RO" dirty="0">
                <a:latin typeface="Book Antiqua" panose="02040602050305030304" pitchFamily="18" charset="0"/>
              </a:rPr>
              <a:t> persoane – </a:t>
            </a:r>
            <a:r>
              <a:rPr lang="ro-RO" dirty="0">
                <a:solidFill>
                  <a:srgbClr val="FF0000"/>
                </a:solidFill>
                <a:latin typeface="Book Antiqua" panose="02040602050305030304" pitchFamily="18" charset="0"/>
              </a:rPr>
              <a:t>1.260 lei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(10 persoane -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2.940 lei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în 2017)</a:t>
            </a:r>
          </a:p>
          <a:p>
            <a:pPr lvl="1"/>
            <a:r>
              <a:rPr lang="ro-RO" b="1" dirty="0">
                <a:solidFill>
                  <a:schemeClr val="tx1"/>
                </a:solidFill>
                <a:latin typeface="Book Antiqua" panose="02040602050305030304" pitchFamily="18" charset="0"/>
              </a:rPr>
              <a:t>membrii SVSU nu mai beneficiază de scutiri </a:t>
            </a:r>
          </a:p>
          <a:p>
            <a:pPr lvl="1"/>
            <a:r>
              <a:rPr lang="ro-RO" dirty="0">
                <a:latin typeface="Book Antiqua" panose="02040602050305030304" pitchFamily="18" charset="0"/>
              </a:rPr>
              <a:t>strămutaţi și deportaţi: 5</a:t>
            </a:r>
            <a:r>
              <a:rPr lang="en-US" dirty="0">
                <a:latin typeface="Book Antiqua" panose="02040602050305030304" pitchFamily="18" charset="0"/>
              </a:rPr>
              <a:t>5</a:t>
            </a:r>
            <a:r>
              <a:rPr lang="ro-RO" dirty="0">
                <a:latin typeface="Book Antiqua" panose="02040602050305030304" pitchFamily="18" charset="0"/>
              </a:rPr>
              <a:t> persoane –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9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111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 lei</a:t>
            </a:r>
          </a:p>
          <a:p>
            <a:pPr lvl="1"/>
            <a:r>
              <a:rPr lang="ro-RO" dirty="0">
                <a:latin typeface="Book Antiqua" panose="02040602050305030304" pitchFamily="18" charset="0"/>
              </a:rPr>
              <a:t>eroi revoluţie, veterani sau văduve de război: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6 persoane –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313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lei</a:t>
            </a:r>
          </a:p>
          <a:p>
            <a:pPr lvl="1"/>
            <a:r>
              <a:rPr lang="ro-RO" dirty="0">
                <a:latin typeface="Book Antiqua" panose="02040602050305030304" pitchFamily="18" charset="0"/>
              </a:rPr>
              <a:t>persoane cu handicap: </a:t>
            </a:r>
            <a:r>
              <a:rPr lang="en-US" dirty="0">
                <a:latin typeface="Book Antiqua" panose="02040602050305030304" pitchFamily="18" charset="0"/>
              </a:rPr>
              <a:t>15 </a:t>
            </a:r>
            <a:r>
              <a:rPr lang="ro-RO" dirty="0">
                <a:latin typeface="Book Antiqua" panose="02040602050305030304" pitchFamily="18" charset="0"/>
              </a:rPr>
              <a:t>persoane –</a:t>
            </a:r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1.241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lei</a:t>
            </a:r>
          </a:p>
          <a:p>
            <a:pPr lvl="1"/>
            <a:r>
              <a:rPr lang="ro-RO" dirty="0">
                <a:latin typeface="Book Antiqua" panose="02040602050305030304" pitchFamily="18" charset="0"/>
              </a:rPr>
              <a:t>Federaţia Caritas –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3.621 lei</a:t>
            </a:r>
          </a:p>
          <a:p>
            <a:r>
              <a:rPr lang="ro-RO" b="1" dirty="0">
                <a:solidFill>
                  <a:schemeClr val="tx1"/>
                </a:solidFill>
                <a:latin typeface="Book Antiqua" panose="02040602050305030304" pitchFamily="18" charset="0"/>
              </a:rPr>
              <a:t>TOTAL:</a:t>
            </a:r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 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111.448 lei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(faţă de </a:t>
            </a:r>
            <a:r>
              <a:rPr lang="ro-RO" b="1" dirty="0">
                <a:solidFill>
                  <a:schemeClr val="tx1"/>
                </a:solidFill>
                <a:latin typeface="Book Antiqua" panose="02040602050305030304" pitchFamily="18" charset="0"/>
              </a:rPr>
              <a:t>123.270 lei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în 2017)</a:t>
            </a:r>
          </a:p>
        </p:txBody>
      </p:sp>
      <p:sp>
        <p:nvSpPr>
          <p:cNvPr id="2765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78C2C1-BADF-48EF-9A42-654494E883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9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539552" y="2132856"/>
            <a:ext cx="8136904" cy="3888432"/>
          </a:xfrm>
        </p:spPr>
        <p:txBody>
          <a:bodyPr>
            <a:normAutofit fontScale="85000" lnSpcReduction="20000"/>
          </a:bodyPr>
          <a:lstStyle/>
          <a:p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În anul 2018 din </a:t>
            </a:r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2.727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 (</a:t>
            </a:r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2.590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în 2017) de persoane fizice înregistrate în Registrul ROL </a:t>
            </a:r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1.102</a:t>
            </a:r>
            <a:r>
              <a:rPr lang="ro-RO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(</a:t>
            </a:r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1.116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 în 2017) au înregistrat întârzieri la plata impozitelor și taxelor locale, respectiv servicii, concesiuni și rate teren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-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40</a:t>
            </a:r>
            <a:r>
              <a:rPr lang="en-US" b="1" dirty="0">
                <a:solidFill>
                  <a:srgbClr val="009900"/>
                </a:solidFill>
                <a:latin typeface="Book Antiqua" panose="02040602050305030304" pitchFamily="18" charset="0"/>
              </a:rPr>
              <a:t>%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fa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ță de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43%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în 2017)</a:t>
            </a:r>
          </a:p>
          <a:p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S-au trimis </a:t>
            </a:r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2.102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somații și titluri executorii</a:t>
            </a:r>
          </a:p>
          <a:p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S-au întocmit </a:t>
            </a:r>
            <a:r>
              <a:rPr lang="ro-RO" dirty="0">
                <a:solidFill>
                  <a:srgbClr val="FF0000"/>
                </a:solidFill>
                <a:latin typeface="Book Antiqua" panose="02040602050305030304" pitchFamily="18" charset="0"/>
              </a:rPr>
              <a:t>50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dosare de poprire (</a:t>
            </a:r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80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 în 2017)  – persoane cu datorii mai mari de 1.000 de lei</a:t>
            </a:r>
          </a:p>
          <a:p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În anul 2018 din </a:t>
            </a:r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177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 de persoane juridice înregistrate în Registrul ROL </a:t>
            </a:r>
            <a:r>
              <a:rPr lang="ro-RO" dirty="0">
                <a:solidFill>
                  <a:srgbClr val="FF0000"/>
                </a:solidFill>
                <a:latin typeface="Book Antiqua" panose="02040602050305030304" pitchFamily="18" charset="0"/>
              </a:rPr>
              <a:t>73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(</a:t>
            </a:r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62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 în 2016) au înregistrat întârzieri la plata impozitelor și taxelor locale, respectiv servicii – 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41%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fa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ță de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39%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în 2017)</a:t>
            </a:r>
          </a:p>
          <a:p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S-au trimis </a:t>
            </a:r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127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de somații și titluri executorii</a:t>
            </a:r>
          </a:p>
          <a:p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S-au întocmit </a:t>
            </a:r>
            <a:r>
              <a:rPr lang="ro-RO" dirty="0">
                <a:solidFill>
                  <a:schemeClr val="tx2"/>
                </a:solidFill>
                <a:latin typeface="Book Antiqua" panose="02040602050305030304" pitchFamily="18" charset="0"/>
              </a:rPr>
              <a:t>5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 de dosare de poprire (</a:t>
            </a:r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5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 în 2017)</a:t>
            </a:r>
          </a:p>
        </p:txBody>
      </p:sp>
      <p:sp>
        <p:nvSpPr>
          <p:cNvPr id="2765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78C2C1-BADF-48EF-9A42-654494E883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0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Grad de colectare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77669975"/>
              </p:ext>
            </p:extLst>
          </p:nvPr>
        </p:nvGraphicFramePr>
        <p:xfrm>
          <a:off x="899593" y="2362200"/>
          <a:ext cx="7272806" cy="2379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81834596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5509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Contribuabil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Impozit și taxa pe clădiri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Impozit și taxa pe teren intravilan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Impozit și taxa pe teren </a:t>
                      </a:r>
                      <a:r>
                        <a:rPr lang="ro-RO" sz="1400" dirty="0"/>
                        <a:t>extr</a:t>
                      </a:r>
                      <a:r>
                        <a:rPr lang="pt-BR" sz="1400" dirty="0"/>
                        <a:t>avilan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Impozit pe mijloace de transport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821">
                <a:tc>
                  <a:txBody>
                    <a:bodyPr/>
                    <a:lstStyle/>
                    <a:p>
                      <a:r>
                        <a:rPr lang="ro-RO" dirty="0"/>
                        <a:t>Persoane fizice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62</a:t>
                      </a:r>
                      <a:r>
                        <a:rPr lang="en-US" sz="16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o-RO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47</a:t>
                      </a:r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o-RO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</a:t>
                      </a:r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o-RO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53%</a:t>
                      </a:r>
                      <a:endParaRPr 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49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821">
                <a:tc>
                  <a:txBody>
                    <a:bodyPr/>
                    <a:lstStyle/>
                    <a:p>
                      <a:r>
                        <a:rPr lang="ro-RO" dirty="0"/>
                        <a:t>Persoane juridice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84</a:t>
                      </a:r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83</a:t>
                      </a:r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86</a:t>
                      </a:r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33%</a:t>
                      </a:r>
                      <a:endParaRPr 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</a:t>
                      </a:r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93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81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55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46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66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F3FB3-E664-4AA1-8D4D-A3C92F5DBD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7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Book Antiqua" panose="02040602050305030304" pitchFamily="18" charset="0"/>
              </a:rPr>
              <a:t>Grad de colectare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>
                <a:latin typeface="Book Antiqua" panose="02040602050305030304" pitchFamily="18" charset="0"/>
              </a:rPr>
              <a:t>– evolu</a:t>
            </a:r>
            <a:r>
              <a:rPr lang="ro-RO">
                <a:latin typeface="Book Antiqua" panose="02040602050305030304" pitchFamily="18" charset="0"/>
              </a:rPr>
              <a:t>ție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F3FB3-E664-4AA1-8D4D-A3C92F5DBD8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392261"/>
              </p:ext>
            </p:extLst>
          </p:nvPr>
        </p:nvGraphicFramePr>
        <p:xfrm>
          <a:off x="1115616" y="1728787"/>
          <a:ext cx="7056784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384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en-US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5479" y="1905000"/>
            <a:ext cx="7591452" cy="566734"/>
          </a:xfrm>
        </p:spPr>
        <p:txBody>
          <a:bodyPr/>
          <a:lstStyle/>
          <a:p>
            <a:pPr eaLnBrk="1" hangingPunct="1"/>
            <a:r>
              <a:rPr lang="ro-RO" sz="2400"/>
              <a:t>Situaţia </a:t>
            </a:r>
            <a:r>
              <a:rPr lang="ro-RO" sz="2400" dirty="0"/>
              <a:t>cheltuielilor </a:t>
            </a:r>
            <a:r>
              <a:rPr lang="ro-RO" sz="2400"/>
              <a:t>de funcţionare</a:t>
            </a:r>
            <a:endParaRPr lang="en-US" sz="2400" dirty="0"/>
          </a:p>
        </p:txBody>
      </p:sp>
      <p:graphicFrame>
        <p:nvGraphicFramePr>
          <p:cNvPr id="20539" name="Group 5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3209990"/>
              </p:ext>
            </p:extLst>
          </p:nvPr>
        </p:nvGraphicFramePr>
        <p:xfrm>
          <a:off x="1090764" y="2596518"/>
          <a:ext cx="6884837" cy="3499482"/>
        </p:xfrm>
        <a:graphic>
          <a:graphicData uri="http://schemas.openxmlformats.org/drawingml/2006/table">
            <a:tbl>
              <a:tblPr/>
              <a:tblGrid>
                <a:gridCol w="2740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Capitolul de cheltuială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Autorităţi </a:t>
                      </a: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publice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      1.777.545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      1.899.171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414">
                <a:tc>
                  <a:txBody>
                    <a:bodyPr/>
                    <a:lstStyle/>
                    <a:p>
                      <a:pPr marL="90488" indent="0" algn="l" fontAlgn="b">
                        <a:lnSpc>
                          <a:spcPct val="150000"/>
                        </a:lnSpc>
                      </a:pPr>
                      <a:r>
                        <a:rPr lang="vi-VN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 servicii publice generale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62.181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60.857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-2%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792"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vi-VN" sz="1000" b="1" i="0" u="none" strike="noStrike" dirty="0">
                          <a:latin typeface="Arial"/>
                        </a:rPr>
                        <a:t>Ordine publică </a:t>
                      </a:r>
                      <a:r>
                        <a:rPr lang="vi-VN" sz="1000" b="1" i="0" u="none" strike="noStrike">
                          <a:latin typeface="Arial"/>
                        </a:rPr>
                        <a:t>și siguranţă naţională</a:t>
                      </a:r>
                      <a:endParaRPr lang="vi-VN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           74.483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58.875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-21%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792">
                <a:tc>
                  <a:txBody>
                    <a:bodyPr/>
                    <a:lstStyle/>
                    <a:p>
                      <a:pPr marL="90488" indent="0" algn="l" fontAlgn="b"/>
                      <a:r>
                        <a:rPr lang="vi-VN" sz="1000" b="1" i="0" u="none" strike="noStrike">
                          <a:latin typeface="Arial"/>
                        </a:rPr>
                        <a:t>Tranzacţii </a:t>
                      </a:r>
                      <a:r>
                        <a:rPr lang="vi-VN" sz="1000" b="1" i="0" u="none" strike="noStrike" dirty="0">
                          <a:latin typeface="Arial"/>
                        </a:rPr>
                        <a:t>privind datoria publică și împrumuturi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-  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-  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Învăţământ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1.081.514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</a:t>
                      </a:r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1.519.216</a:t>
                      </a:r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Cultură, sport, recreere</a:t>
                      </a:r>
                      <a:r>
                        <a:rPr kumimoji="0" lang="ro-RO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spaţii </a:t>
                      </a: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verzi și religie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         712.515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         1.045.935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47%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Asistenţă </a:t>
                      </a: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socială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         560.671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         673.398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Locuin</a:t>
                      </a:r>
                      <a:r>
                        <a:rPr kumimoji="0" lang="ro-RO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ţe </a:t>
                      </a: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și dezvoltare publică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      1.045.154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      1.831.602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Protecţia </a:t>
                      </a: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mediului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         241.005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         260.073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Agricultură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   1.390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            12.048</a:t>
                      </a:r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767%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Transporturi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         773.297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        437.553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-43%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O T A L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      6.329.754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      7.798.728  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23%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16EAB1-619D-466D-AB0F-F5E9328741D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Buget</a:t>
            </a:r>
            <a:r>
              <a:rPr lang="en-US" dirty="0"/>
              <a:t> </a:t>
            </a:r>
            <a:r>
              <a:rPr lang="en-US"/>
              <a:t>- finan</a:t>
            </a:r>
            <a:r>
              <a:rPr lang="ro-RO"/>
              <a:t>ţe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9592" y="1844824"/>
            <a:ext cx="7118176" cy="490735"/>
          </a:xfrm>
        </p:spPr>
        <p:txBody>
          <a:bodyPr>
            <a:normAutofit/>
          </a:bodyPr>
          <a:lstStyle/>
          <a:p>
            <a:r>
              <a:rPr lang="ro-RO"/>
              <a:t>Evoluţia </a:t>
            </a:r>
            <a:r>
              <a:rPr lang="ro-RO" dirty="0"/>
              <a:t>cheltuielilor </a:t>
            </a:r>
            <a:r>
              <a:rPr lang="ro-RO"/>
              <a:t>de funcţionare</a:t>
            </a:r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7ABC7-8601-4FE5-A64E-2DB327DCDC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5850247"/>
              </p:ext>
            </p:extLst>
          </p:nvPr>
        </p:nvGraphicFramePr>
        <p:xfrm>
          <a:off x="683568" y="2420888"/>
          <a:ext cx="77768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Buget</a:t>
            </a:r>
            <a:r>
              <a:rPr lang="en-US" dirty="0"/>
              <a:t> </a:t>
            </a:r>
            <a:r>
              <a:rPr lang="en-US"/>
              <a:t>- finan</a:t>
            </a:r>
            <a:r>
              <a:rPr lang="ro-RO"/>
              <a:t>ţe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99592" y="1844824"/>
            <a:ext cx="7118176" cy="490735"/>
          </a:xfrm>
        </p:spPr>
        <p:txBody>
          <a:bodyPr>
            <a:normAutofit/>
          </a:bodyPr>
          <a:lstStyle/>
          <a:p>
            <a:r>
              <a:rPr lang="ro-RO"/>
              <a:t>Evoluţia </a:t>
            </a:r>
            <a:r>
              <a:rPr lang="ro-RO" dirty="0"/>
              <a:t>cheltuielilor de dezvoltare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7ABC7-8601-4FE5-A64E-2DB327DCDC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2997407"/>
              </p:ext>
            </p:extLst>
          </p:nvPr>
        </p:nvGraphicFramePr>
        <p:xfrm>
          <a:off x="683568" y="2420888"/>
          <a:ext cx="77048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29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ro-RO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1769134"/>
            <a:ext cx="7981950" cy="706438"/>
          </a:xfrm>
        </p:spPr>
        <p:txBody>
          <a:bodyPr/>
          <a:lstStyle/>
          <a:p>
            <a:pPr eaLnBrk="1" hangingPunct="1"/>
            <a:r>
              <a:rPr lang="ro-RO" sz="2400"/>
              <a:t>Evoluţia </a:t>
            </a:r>
            <a:r>
              <a:rPr lang="ro-RO" sz="2400" dirty="0"/>
              <a:t>veniturilor proprii (lei)</a:t>
            </a:r>
          </a:p>
          <a:p>
            <a:pPr eaLnBrk="1" hangingPunct="1">
              <a:buFont typeface="Wingdings" pitchFamily="2" charset="2"/>
              <a:buNone/>
            </a:pPr>
            <a:endParaRPr lang="ro-RO" sz="2400" dirty="0"/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964642963"/>
              </p:ext>
            </p:extLst>
          </p:nvPr>
        </p:nvGraphicFramePr>
        <p:xfrm>
          <a:off x="762000" y="2344994"/>
          <a:ext cx="7703889" cy="376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3B4B57-F73A-4723-AE06-4696A1B8FC4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ro-RO" dirty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916832"/>
            <a:ext cx="7981950" cy="706438"/>
          </a:xfrm>
        </p:spPr>
        <p:txBody>
          <a:bodyPr>
            <a:normAutofit/>
          </a:bodyPr>
          <a:lstStyle/>
          <a:p>
            <a:pPr eaLnBrk="1" hangingPunct="1"/>
            <a:r>
              <a:rPr lang="ro-RO" sz="2400"/>
              <a:t>Evoluţia </a:t>
            </a:r>
            <a:r>
              <a:rPr lang="ro-RO" sz="2400" dirty="0"/>
              <a:t>veniturilor proprii </a:t>
            </a:r>
            <a:r>
              <a:rPr lang="en-US" sz="2400" dirty="0"/>
              <a:t>f</a:t>
            </a:r>
            <a:r>
              <a:rPr lang="ro-RO" sz="2400" dirty="0"/>
              <a:t>ără vânzări de terenuri (lei)</a:t>
            </a:r>
          </a:p>
          <a:p>
            <a:pPr eaLnBrk="1" hangingPunct="1">
              <a:buFont typeface="Wingdings" pitchFamily="2" charset="2"/>
              <a:buNone/>
            </a:pPr>
            <a:endParaRPr lang="ro-RO" sz="2400" dirty="0"/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180391389"/>
              </p:ext>
            </p:extLst>
          </p:nvPr>
        </p:nvGraphicFramePr>
        <p:xfrm>
          <a:off x="539552" y="2420888"/>
          <a:ext cx="7903778" cy="396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A3FF1B-9711-4C18-A202-B075CDDEED0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ro-RO" dirty="0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34022657"/>
              </p:ext>
            </p:extLst>
          </p:nvPr>
        </p:nvGraphicFramePr>
        <p:xfrm>
          <a:off x="539552" y="2094277"/>
          <a:ext cx="7920359" cy="414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6EF1AE-AA78-4B94-9641-BE1D2DBC6F5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899592" y="1721644"/>
            <a:ext cx="6551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o-RO"/>
              <a:t>Evoluţia </a:t>
            </a:r>
            <a:r>
              <a:rPr lang="ro-RO" dirty="0"/>
              <a:t>încasărilor din impozite și taxe locale (lei)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/>
              <a:t>Cuprins</a:t>
            </a:r>
            <a:endParaRPr lang="en-US"/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pPr eaLnBrk="1" hangingPunct="1"/>
            <a:r>
              <a:rPr lang="ro-RO" sz="3200" dirty="0" err="1">
                <a:latin typeface="Book Antiqua" panose="02040602050305030304" pitchFamily="18" charset="0"/>
              </a:rPr>
              <a:t>Administraţie</a:t>
            </a:r>
            <a:endParaRPr lang="ro-RO" sz="3200" dirty="0">
              <a:latin typeface="Book Antiqua" panose="02040602050305030304" pitchFamily="18" charset="0"/>
            </a:endParaRPr>
          </a:p>
          <a:p>
            <a:pPr eaLnBrk="1" hangingPunct="1"/>
            <a:r>
              <a:rPr lang="ro-RO" sz="3200" dirty="0">
                <a:latin typeface="Book Antiqua" panose="02040602050305030304" pitchFamily="18" charset="0"/>
              </a:rPr>
              <a:t>Buget - </a:t>
            </a:r>
            <a:r>
              <a:rPr lang="ro-RO" sz="3200" dirty="0" err="1">
                <a:latin typeface="Book Antiqua" panose="02040602050305030304" pitchFamily="18" charset="0"/>
              </a:rPr>
              <a:t>finanţe</a:t>
            </a:r>
            <a:endParaRPr lang="ro-RO" sz="3200" dirty="0">
              <a:latin typeface="Book Antiqua" panose="02040602050305030304" pitchFamily="18" charset="0"/>
            </a:endParaRPr>
          </a:p>
          <a:p>
            <a:pPr eaLnBrk="1" hangingPunct="1"/>
            <a:r>
              <a:rPr lang="ro-RO" sz="3200" dirty="0">
                <a:latin typeface="Book Antiqua" panose="02040602050305030304" pitchFamily="18" charset="0"/>
              </a:rPr>
              <a:t>Dezvoltare locală edilitară</a:t>
            </a:r>
          </a:p>
          <a:p>
            <a:pPr eaLnBrk="1" hangingPunct="1"/>
            <a:r>
              <a:rPr lang="ro-RO" sz="3200" dirty="0">
                <a:latin typeface="Book Antiqua" panose="02040602050305030304" pitchFamily="18" charset="0"/>
              </a:rPr>
              <a:t>Economie locală</a:t>
            </a:r>
          </a:p>
          <a:p>
            <a:pPr eaLnBrk="1" hangingPunct="1"/>
            <a:r>
              <a:rPr lang="ro-RO" sz="3200" dirty="0">
                <a:latin typeface="Book Antiqua" panose="02040602050305030304" pitchFamily="18" charset="0"/>
              </a:rPr>
              <a:t>Agricultura</a:t>
            </a:r>
          </a:p>
          <a:p>
            <a:r>
              <a:rPr lang="ro-RO" sz="3200" dirty="0">
                <a:latin typeface="Book Antiqua" panose="02040602050305030304" pitchFamily="18" charset="0"/>
              </a:rPr>
              <a:t>Mediu</a:t>
            </a:r>
          </a:p>
          <a:p>
            <a:r>
              <a:rPr lang="ro-RO" sz="3200" dirty="0">
                <a:latin typeface="Book Antiqua" panose="02040602050305030304" pitchFamily="18" charset="0"/>
              </a:rPr>
              <a:t>Dezvoltare urbanistică</a:t>
            </a:r>
          </a:p>
          <a:p>
            <a:pPr eaLnBrk="1" hangingPunct="1"/>
            <a:r>
              <a:rPr lang="ro-RO" sz="3200" dirty="0" err="1">
                <a:latin typeface="Book Antiqua" panose="02040602050305030304" pitchFamily="18" charset="0"/>
              </a:rPr>
              <a:t>Situaţii</a:t>
            </a:r>
            <a:r>
              <a:rPr lang="ro-RO" sz="3200" dirty="0">
                <a:latin typeface="Book Antiqua" panose="02040602050305030304" pitchFamily="18" charset="0"/>
              </a:rPr>
              <a:t> de </a:t>
            </a:r>
            <a:r>
              <a:rPr lang="ro-RO" sz="3200" dirty="0" err="1">
                <a:latin typeface="Book Antiqua" panose="02040602050305030304" pitchFamily="18" charset="0"/>
              </a:rPr>
              <a:t>urgenţă</a:t>
            </a:r>
            <a:endParaRPr lang="ro-RO" sz="3200" dirty="0">
              <a:latin typeface="Book Antiqua" panose="02040602050305030304" pitchFamily="18" charset="0"/>
            </a:endParaRPr>
          </a:p>
          <a:p>
            <a:pPr eaLnBrk="1" hangingPunct="1"/>
            <a:r>
              <a:rPr lang="ro-RO" sz="3200" dirty="0">
                <a:latin typeface="Book Antiqua" panose="02040602050305030304" pitchFamily="18" charset="0"/>
              </a:rPr>
              <a:t>Siguranța cetățenilor și ordine publică</a:t>
            </a:r>
          </a:p>
          <a:p>
            <a:pPr eaLnBrk="1" hangingPunct="1"/>
            <a:r>
              <a:rPr lang="ro-RO" sz="3200" dirty="0">
                <a:latin typeface="Book Antiqua" panose="02040602050305030304" pitchFamily="18" charset="0"/>
              </a:rPr>
              <a:t>Învăţământ</a:t>
            </a:r>
          </a:p>
          <a:p>
            <a:pPr eaLnBrk="1" hangingPunct="1"/>
            <a:r>
              <a:rPr lang="ro-RO" sz="3200" dirty="0">
                <a:latin typeface="Book Antiqua" panose="02040602050305030304" pitchFamily="18" charset="0"/>
              </a:rPr>
              <a:t>Stare civilă</a:t>
            </a:r>
          </a:p>
          <a:p>
            <a:pPr eaLnBrk="1" hangingPunct="1"/>
            <a:r>
              <a:rPr lang="ro-RO" sz="3200" dirty="0" err="1">
                <a:latin typeface="Book Antiqua" panose="02040602050305030304" pitchFamily="18" charset="0"/>
              </a:rPr>
              <a:t>Evidenţa</a:t>
            </a:r>
            <a:r>
              <a:rPr lang="ro-RO" sz="3200" dirty="0">
                <a:latin typeface="Book Antiqua" panose="02040602050305030304" pitchFamily="18" charset="0"/>
              </a:rPr>
              <a:t> persoanelor</a:t>
            </a:r>
          </a:p>
          <a:p>
            <a:pPr eaLnBrk="1" hangingPunct="1"/>
            <a:r>
              <a:rPr lang="ro-RO" sz="3200" dirty="0" err="1">
                <a:latin typeface="Book Antiqua" panose="02040602050305030304" pitchFamily="18" charset="0"/>
              </a:rPr>
              <a:t>Asistenţă</a:t>
            </a:r>
            <a:r>
              <a:rPr lang="ro-RO" sz="3200" dirty="0">
                <a:latin typeface="Book Antiqua" panose="02040602050305030304" pitchFamily="18" charset="0"/>
              </a:rPr>
              <a:t> și </a:t>
            </a:r>
            <a:r>
              <a:rPr lang="ro-RO" sz="3200" dirty="0" err="1">
                <a:latin typeface="Book Antiqua" panose="02040602050305030304" pitchFamily="18" charset="0"/>
              </a:rPr>
              <a:t>protecţie</a:t>
            </a:r>
            <a:r>
              <a:rPr lang="ro-RO" sz="3200" dirty="0">
                <a:latin typeface="Book Antiqua" panose="02040602050305030304" pitchFamily="18" charset="0"/>
              </a:rPr>
              <a:t> socială</a:t>
            </a:r>
          </a:p>
          <a:p>
            <a:pPr eaLnBrk="1" hangingPunct="1"/>
            <a:r>
              <a:rPr lang="ro-RO" sz="3200" dirty="0">
                <a:latin typeface="Book Antiqua" panose="02040602050305030304" pitchFamily="18" charset="0"/>
              </a:rPr>
              <a:t>Cultură și </a:t>
            </a:r>
            <a:r>
              <a:rPr lang="ro-RO" sz="3200" dirty="0" err="1">
                <a:latin typeface="Book Antiqua" panose="02040602050305030304" pitchFamily="18" charset="0"/>
              </a:rPr>
              <a:t>activităţi</a:t>
            </a:r>
            <a:r>
              <a:rPr lang="ro-RO" sz="3200" dirty="0">
                <a:latin typeface="Book Antiqua" panose="02040602050305030304" pitchFamily="18" charset="0"/>
              </a:rPr>
              <a:t> recreative</a:t>
            </a:r>
            <a:endParaRPr lang="en-US" sz="3200" dirty="0">
              <a:latin typeface="Book Antiqua" panose="02040602050305030304" pitchFamily="18" charset="0"/>
            </a:endParaRPr>
          </a:p>
          <a:p>
            <a:pPr eaLnBrk="1" hangingPunct="1"/>
            <a:r>
              <a:rPr lang="en-US" sz="3200" dirty="0">
                <a:latin typeface="Book Antiqua" panose="02040602050305030304" pitchFamily="18" charset="0"/>
              </a:rPr>
              <a:t>Perspective</a:t>
            </a:r>
          </a:p>
          <a:p>
            <a:pPr eaLnBrk="1" hangingPunct="1"/>
            <a:endParaRPr lang="en-US" dirty="0"/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A5483B36-EC9F-4841-AA28-B3D3F06577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ro-RO" dirty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870718"/>
            <a:ext cx="7334250" cy="5619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o-RO" sz="2400">
                <a:latin typeface="Book Antiqua" panose="02040602050305030304" pitchFamily="18" charset="0"/>
              </a:rPr>
              <a:t>Evoluţia </a:t>
            </a:r>
            <a:r>
              <a:rPr lang="ro-RO" sz="2400" dirty="0">
                <a:latin typeface="Book Antiqua" panose="02040602050305030304" pitchFamily="18" charset="0"/>
              </a:rPr>
              <a:t>încasărilor din concesiuni și închirieri (lei)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3417340268"/>
              </p:ext>
            </p:extLst>
          </p:nvPr>
        </p:nvGraphicFramePr>
        <p:xfrm>
          <a:off x="611560" y="2564904"/>
          <a:ext cx="7917184" cy="369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046C6-960B-4E85-8F6B-6C098677A65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ro-RO" dirty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844824"/>
            <a:ext cx="7334250" cy="561975"/>
          </a:xfrm>
        </p:spPr>
        <p:txBody>
          <a:bodyPr>
            <a:normAutofit/>
          </a:bodyPr>
          <a:lstStyle/>
          <a:p>
            <a:pPr eaLnBrk="1" hangingPunct="1"/>
            <a:r>
              <a:rPr lang="ro-RO" sz="2400"/>
              <a:t>Evoluţia </a:t>
            </a:r>
            <a:r>
              <a:rPr lang="ro-RO" sz="2400" dirty="0"/>
              <a:t>încasărilor din vânzări de bunuri (lei)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423964343"/>
              </p:ext>
            </p:extLst>
          </p:nvPr>
        </p:nvGraphicFramePr>
        <p:xfrm>
          <a:off x="611559" y="2276872"/>
          <a:ext cx="8035027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F7EE58-B617-46C8-981D-49E58EF49FF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2"/>
          <p:cNvSpPr>
            <a:spLocks noGrp="1" noChangeArrowheads="1"/>
          </p:cNvSpPr>
          <p:nvPr>
            <p:ph type="title"/>
          </p:nvPr>
        </p:nvSpPr>
        <p:spPr>
          <a:xfrm>
            <a:off x="715144" y="701824"/>
            <a:ext cx="7924800" cy="1143000"/>
          </a:xfrm>
        </p:spPr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ro-RO" dirty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844824"/>
            <a:ext cx="7334250" cy="561975"/>
          </a:xfrm>
        </p:spPr>
        <p:txBody>
          <a:bodyPr>
            <a:normAutofit/>
          </a:bodyPr>
          <a:lstStyle/>
          <a:p>
            <a:pPr eaLnBrk="1" hangingPunct="1"/>
            <a:r>
              <a:rPr lang="ro-RO" sz="1800" dirty="0">
                <a:latin typeface="Book Antiqua" panose="02040602050305030304" pitchFamily="18" charset="0"/>
              </a:rPr>
              <a:t>Impozitul pe venit și cote defalcate din impozitul pe venit (lei)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644628054"/>
              </p:ext>
            </p:extLst>
          </p:nvPr>
        </p:nvGraphicFramePr>
        <p:xfrm>
          <a:off x="683568" y="2204864"/>
          <a:ext cx="7773168" cy="408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EA41F7-3D84-4E93-8292-DA23087FB10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924800" cy="1143000"/>
          </a:xfrm>
        </p:spPr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en-US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988840"/>
            <a:ext cx="7416824" cy="3843789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</a:rPr>
              <a:t>Gradul de autonomie financiară – </a:t>
            </a:r>
            <a:r>
              <a:rPr lang="en-US" b="1" dirty="0">
                <a:solidFill>
                  <a:srgbClr val="009900"/>
                </a:solidFill>
              </a:rPr>
              <a:t>1</a:t>
            </a:r>
            <a:r>
              <a:rPr lang="ro-RO" b="1" dirty="0">
                <a:solidFill>
                  <a:srgbClr val="009900"/>
                </a:solidFill>
              </a:rPr>
              <a:t>3</a:t>
            </a:r>
            <a:r>
              <a:rPr lang="en-US" b="1" dirty="0">
                <a:solidFill>
                  <a:srgbClr val="009900"/>
                </a:solidFill>
              </a:rPr>
              <a:t>6</a:t>
            </a:r>
            <a:r>
              <a:rPr lang="ro-RO" b="1" dirty="0">
                <a:solidFill>
                  <a:srgbClr val="009900"/>
                </a:solidFill>
              </a:rPr>
              <a:t>%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gradul</a:t>
            </a:r>
            <a:r>
              <a:rPr lang="en-US" sz="1400" dirty="0">
                <a:solidFill>
                  <a:schemeClr val="tx1"/>
                </a:solidFill>
              </a:rPr>
              <a:t> de </a:t>
            </a:r>
            <a:r>
              <a:rPr lang="en-US" sz="1400" dirty="0" err="1">
                <a:solidFill>
                  <a:schemeClr val="tx1"/>
                </a:solidFill>
              </a:rPr>
              <a:t>acoperire</a:t>
            </a:r>
            <a:r>
              <a:rPr lang="en-US" sz="1400" dirty="0">
                <a:solidFill>
                  <a:schemeClr val="tx1"/>
                </a:solidFill>
              </a:rPr>
              <a:t> a </a:t>
            </a:r>
            <a:r>
              <a:rPr lang="en-US" sz="1400" dirty="0" err="1">
                <a:solidFill>
                  <a:schemeClr val="tx1"/>
                </a:solidFill>
              </a:rPr>
              <a:t>cheltuielilor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strict</a:t>
            </a:r>
            <a:r>
              <a:rPr lang="en-US" sz="1400" dirty="0">
                <a:solidFill>
                  <a:schemeClr val="tx1"/>
                </a:solidFill>
              </a:rPr>
              <a:t> de </a:t>
            </a:r>
            <a:r>
              <a:rPr lang="en-US" sz="1400" dirty="0" err="1">
                <a:solidFill>
                  <a:schemeClr val="tx1"/>
                </a:solidFill>
              </a:rPr>
              <a:t>func</a:t>
            </a:r>
            <a:r>
              <a:rPr lang="ro-RO" sz="1400" dirty="0">
                <a:solidFill>
                  <a:schemeClr val="tx1"/>
                </a:solidFill>
              </a:rPr>
              <a:t>ț</a:t>
            </a:r>
            <a:r>
              <a:rPr lang="en-US" sz="1400" dirty="0" err="1">
                <a:solidFill>
                  <a:schemeClr val="tx1"/>
                </a:solidFill>
              </a:rPr>
              <a:t>ionare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o-RO" sz="1400" dirty="0">
                <a:solidFill>
                  <a:schemeClr val="tx1"/>
                </a:solidFill>
              </a:rPr>
              <a:t>cu venituri proprii)</a:t>
            </a:r>
          </a:p>
          <a:p>
            <a:pPr marL="68580" indent="0" eaLnBrk="1" hangingPunct="1">
              <a:buNone/>
            </a:pPr>
            <a:endParaRPr lang="ro-RO" dirty="0"/>
          </a:p>
          <a:p>
            <a:pPr eaLnBrk="1" hangingPunct="1"/>
            <a:endParaRPr lang="en-US" dirty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5EB28C-2E7B-40BB-9E55-EE5687775943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600-0000666CF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779300"/>
              </p:ext>
            </p:extLst>
          </p:nvPr>
        </p:nvGraphicFramePr>
        <p:xfrm>
          <a:off x="899592" y="2747433"/>
          <a:ext cx="7076009" cy="334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924800" cy="1143000"/>
          </a:xfrm>
        </p:spPr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377411"/>
              </p:ext>
            </p:extLst>
          </p:nvPr>
        </p:nvGraphicFramePr>
        <p:xfrm>
          <a:off x="1042988" y="1916832"/>
          <a:ext cx="6777037" cy="3915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5EB28C-2E7B-40BB-9E55-EE5687775943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600-0000676CF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476299"/>
              </p:ext>
            </p:extLst>
          </p:nvPr>
        </p:nvGraphicFramePr>
        <p:xfrm>
          <a:off x="1259632" y="2479675"/>
          <a:ext cx="6624736" cy="336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7756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73224389"/>
              </p:ext>
            </p:extLst>
          </p:nvPr>
        </p:nvGraphicFramePr>
        <p:xfrm>
          <a:off x="762000" y="2002347"/>
          <a:ext cx="7531200" cy="422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50BC8F-C45A-425F-AD46-EFEA3C23DF2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971600" y="1646808"/>
            <a:ext cx="76009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sz="2400" dirty="0">
                <a:latin typeface="Book Antiqua" panose="02040602050305030304" pitchFamily="18" charset="0"/>
              </a:rPr>
              <a:t>Creșterea </a:t>
            </a:r>
            <a:r>
              <a:rPr lang="en-US" sz="2400" dirty="0" err="1">
                <a:latin typeface="Book Antiqua" panose="02040602050305030304" pitchFamily="18" charset="0"/>
              </a:rPr>
              <a:t>medie</a:t>
            </a:r>
            <a:r>
              <a:rPr lang="en-US" sz="2400" dirty="0">
                <a:latin typeface="Book Antiqua" panose="02040602050305030304" pitchFamily="18" charset="0"/>
              </a:rPr>
              <a:t> a </a:t>
            </a:r>
            <a:r>
              <a:rPr lang="ro-RO" sz="2400" dirty="0">
                <a:latin typeface="Book Antiqua" panose="02040602050305030304" pitchFamily="18" charset="0"/>
              </a:rPr>
              <a:t>impozitelor și taxelor locale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2"/>
          <p:cNvSpPr>
            <a:spLocks noGrp="1" noChangeArrowheads="1"/>
          </p:cNvSpPr>
          <p:nvPr>
            <p:ph type="title"/>
          </p:nvPr>
        </p:nvSpPr>
        <p:spPr>
          <a:xfrm>
            <a:off x="1176866" y="1556792"/>
            <a:ext cx="6798734" cy="662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o-RO" sz="3200" dirty="0"/>
              <a:t>Dezvoltare locală edilitară</a:t>
            </a:r>
            <a:br>
              <a:rPr lang="ro-RO" sz="3200" dirty="0"/>
            </a:br>
            <a:endParaRPr lang="ro-RO" sz="3200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20888"/>
            <a:ext cx="7981950" cy="36655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Realizarea terenului de sport la Școala Gimnazială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Realizarea parcărilor din fața școlii</a:t>
            </a:r>
          </a:p>
          <a:p>
            <a:pPr eaLnBrk="1" hangingPunct="1"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Finalizarea lucrării „Podețe, canalizare pluvială și accese pe străzile Dealului, Verde și Rozelor”</a:t>
            </a:r>
          </a:p>
          <a:p>
            <a:pPr eaLnBrk="1" hangingPunct="1"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Începerea lucrărilor de reparații la aleile pietonale pe strada Filip Beisser</a:t>
            </a:r>
          </a:p>
          <a:p>
            <a:pPr eaLnBrk="1" hangingPunct="1"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Inaugurarea Arenei Sportive Dudeștii Noi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Continuarea lucrărilor la sala de sport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Refacerea racordurilor și a branșamentelor la sistemul de apă și canalizare pe străzile Răsăritului și Mărășești</a:t>
            </a:r>
          </a:p>
          <a:p>
            <a:pPr eaLnBrk="1" hangingPunct="1">
              <a:lnSpc>
                <a:spcPct val="90000"/>
              </a:lnSpc>
            </a:pPr>
            <a:endParaRPr lang="ro-RO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o-RO" dirty="0"/>
          </a:p>
          <a:p>
            <a:pPr eaLnBrk="1" hangingPunct="1">
              <a:lnSpc>
                <a:spcPct val="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ro-RO" dirty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CD1A9-A6FE-40C9-9AC9-86C18A1172E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2"/>
          <p:cNvSpPr>
            <a:spLocks noGrp="1" noChangeArrowheads="1"/>
          </p:cNvSpPr>
          <p:nvPr>
            <p:ph type="title"/>
          </p:nvPr>
        </p:nvSpPr>
        <p:spPr>
          <a:xfrm>
            <a:off x="1176866" y="1556792"/>
            <a:ext cx="6798734" cy="662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o-RO" sz="3200" dirty="0"/>
              <a:t>Dezvoltare locală edilitară</a:t>
            </a:r>
            <a:br>
              <a:rPr lang="ro-RO" sz="3200" dirty="0"/>
            </a:br>
            <a:endParaRPr lang="ro-RO" sz="3200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20888"/>
            <a:ext cx="7981950" cy="3665587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ro-RO" sz="7200" dirty="0">
                <a:latin typeface="Book Antiqua" panose="02040602050305030304" pitchFamily="18" charset="0"/>
              </a:rPr>
              <a:t>Asfaltarea a 23 de străzi: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7400" dirty="0"/>
              <a:t>Solaris I</a:t>
            </a:r>
            <a:br>
              <a:rPr lang="en-US" sz="7400" dirty="0"/>
            </a:br>
            <a:r>
              <a:rPr lang="en-US" sz="7400" dirty="0"/>
              <a:t>1. Str. </a:t>
            </a:r>
            <a:r>
              <a:rPr lang="en-US" sz="7400" dirty="0" err="1"/>
              <a:t>Ciocârliei</a:t>
            </a:r>
            <a:r>
              <a:rPr lang="en-US" sz="7400" dirty="0"/>
              <a:t> </a:t>
            </a:r>
            <a:br>
              <a:rPr lang="en-US" sz="7400" dirty="0"/>
            </a:br>
            <a:r>
              <a:rPr lang="en-US" sz="7400" dirty="0"/>
              <a:t>2. Str. </a:t>
            </a:r>
            <a:r>
              <a:rPr lang="en-US" sz="7400" dirty="0" err="1"/>
              <a:t>Miorița</a:t>
            </a:r>
            <a:r>
              <a:rPr lang="en-US" sz="7400" dirty="0"/>
              <a:t> (p)</a:t>
            </a:r>
            <a:br>
              <a:rPr lang="en-US" sz="7400" dirty="0"/>
            </a:br>
            <a:r>
              <a:rPr lang="en-US" sz="7400" dirty="0"/>
              <a:t>3. Str. </a:t>
            </a:r>
            <a:r>
              <a:rPr lang="en-US" sz="7400" dirty="0" err="1"/>
              <a:t>Bușteni</a:t>
            </a:r>
            <a:r>
              <a:rPr lang="en-US" sz="7400" dirty="0"/>
              <a:t> </a:t>
            </a:r>
            <a:br>
              <a:rPr lang="en-US" sz="7400" dirty="0"/>
            </a:br>
            <a:r>
              <a:rPr lang="en-US" sz="7400" dirty="0"/>
              <a:t>4. Str. Sirius</a:t>
            </a:r>
            <a:br>
              <a:rPr lang="en-US" sz="7400" dirty="0"/>
            </a:br>
            <a:r>
              <a:rPr lang="en-US" sz="7400" dirty="0"/>
              <a:t>5. Str. </a:t>
            </a:r>
            <a:r>
              <a:rPr lang="en-US" sz="7400" dirty="0" err="1"/>
              <a:t>Macilor</a:t>
            </a:r>
            <a:r>
              <a:rPr lang="en-US" sz="7400" dirty="0"/>
              <a:t> (p)</a:t>
            </a:r>
            <a:endParaRPr lang="ro-RO" sz="7400" dirty="0"/>
          </a:p>
          <a:p>
            <a:pPr marL="0" indent="0">
              <a:lnSpc>
                <a:spcPct val="90000"/>
              </a:lnSpc>
              <a:buNone/>
            </a:pPr>
            <a:br>
              <a:rPr lang="en-US" sz="7400" dirty="0"/>
            </a:br>
            <a:r>
              <a:rPr lang="en-US" sz="7400" dirty="0"/>
              <a:t>Solaris II</a:t>
            </a:r>
            <a:br>
              <a:rPr lang="en-US" sz="7400" dirty="0"/>
            </a:br>
            <a:r>
              <a:rPr lang="en-US" sz="7400" dirty="0"/>
              <a:t>6. Str. </a:t>
            </a:r>
            <a:r>
              <a:rPr lang="en-US" sz="7400" dirty="0" err="1"/>
              <a:t>Salcâmilor</a:t>
            </a:r>
            <a:r>
              <a:rPr lang="en-US" sz="7400" dirty="0"/>
              <a:t> (p)</a:t>
            </a:r>
            <a:br>
              <a:rPr lang="en-US" sz="7400" dirty="0"/>
            </a:br>
            <a:r>
              <a:rPr lang="en-US" sz="7400" dirty="0"/>
              <a:t>7. Str. </a:t>
            </a:r>
            <a:r>
              <a:rPr lang="en-US" sz="7400" dirty="0" err="1"/>
              <a:t>Tineretului</a:t>
            </a:r>
            <a:br>
              <a:rPr lang="en-US" sz="7400" dirty="0"/>
            </a:br>
            <a:r>
              <a:rPr lang="en-US" sz="7400" dirty="0"/>
              <a:t>8. Str. Romulus (p)</a:t>
            </a:r>
            <a:br>
              <a:rPr lang="en-US" sz="7400" dirty="0"/>
            </a:br>
            <a:r>
              <a:rPr lang="en-US" sz="7400" dirty="0"/>
              <a:t>9. Str. Remus (p)</a:t>
            </a:r>
            <a:br>
              <a:rPr lang="en-US" sz="7400" dirty="0"/>
            </a:br>
            <a:r>
              <a:rPr lang="en-US" sz="7400" dirty="0"/>
              <a:t>10. Str. Dacia (p)</a:t>
            </a:r>
            <a:br>
              <a:rPr lang="en-US" sz="7400" dirty="0"/>
            </a:br>
            <a:r>
              <a:rPr lang="en-US" sz="7400" dirty="0"/>
              <a:t>11. Str. Mureș (p)</a:t>
            </a:r>
            <a:endParaRPr lang="ro-RO" sz="7400" dirty="0"/>
          </a:p>
          <a:p>
            <a:pPr marL="0" indent="0">
              <a:lnSpc>
                <a:spcPct val="90000"/>
              </a:lnSpc>
              <a:buNone/>
            </a:pPr>
            <a:br>
              <a:rPr lang="en-US" sz="7400" dirty="0"/>
            </a:br>
            <a:r>
              <a:rPr lang="en-US" sz="7400" dirty="0" err="1"/>
              <a:t>Satul</a:t>
            </a:r>
            <a:r>
              <a:rPr lang="en-US" sz="7400" dirty="0"/>
              <a:t> </a:t>
            </a:r>
            <a:r>
              <a:rPr lang="en-US" sz="7400" dirty="0" err="1"/>
              <a:t>Nou</a:t>
            </a:r>
            <a:br>
              <a:rPr lang="en-US" sz="7400" dirty="0"/>
            </a:br>
            <a:r>
              <a:rPr lang="en-US" sz="7400" dirty="0"/>
              <a:t>12. Str. </a:t>
            </a:r>
            <a:r>
              <a:rPr lang="en-US" sz="7400" dirty="0" err="1"/>
              <a:t>Livezii</a:t>
            </a:r>
            <a:r>
              <a:rPr lang="en-US" sz="7400" dirty="0"/>
              <a:t> (p)</a:t>
            </a:r>
            <a:br>
              <a:rPr lang="en-US" sz="7400" dirty="0"/>
            </a:br>
            <a:r>
              <a:rPr lang="en-US" sz="7400" dirty="0"/>
              <a:t>13. Str. </a:t>
            </a:r>
            <a:r>
              <a:rPr lang="en-US" sz="7400" dirty="0" err="1"/>
              <a:t>Răsăritului</a:t>
            </a:r>
            <a:r>
              <a:rPr lang="en-US" sz="7400" dirty="0"/>
              <a:t> </a:t>
            </a:r>
            <a:br>
              <a:rPr lang="en-US" sz="7400" dirty="0"/>
            </a:br>
            <a:r>
              <a:rPr lang="en-US" sz="7400" dirty="0"/>
              <a:t>14. Str. </a:t>
            </a:r>
            <a:r>
              <a:rPr lang="en-US" sz="7400" dirty="0" err="1"/>
              <a:t>Păcii</a:t>
            </a:r>
            <a:br>
              <a:rPr lang="en-US" sz="7400" dirty="0"/>
            </a:br>
            <a:r>
              <a:rPr lang="en-US" sz="7400" dirty="0"/>
              <a:t>15. Str. </a:t>
            </a:r>
            <a:r>
              <a:rPr lang="en-US" sz="7400" dirty="0" err="1"/>
              <a:t>Soarelui</a:t>
            </a:r>
            <a:endParaRPr lang="ro-RO" sz="7400" dirty="0"/>
          </a:p>
          <a:p>
            <a:pPr marL="0" indent="0">
              <a:lnSpc>
                <a:spcPct val="90000"/>
              </a:lnSpc>
              <a:buNone/>
            </a:pPr>
            <a:br>
              <a:rPr lang="en-US" sz="7400" dirty="0"/>
            </a:br>
            <a:r>
              <a:rPr lang="en-US" sz="7400" dirty="0" err="1"/>
              <a:t>Satul</a:t>
            </a:r>
            <a:r>
              <a:rPr lang="en-US" sz="7400" dirty="0"/>
              <a:t> </a:t>
            </a:r>
            <a:r>
              <a:rPr lang="en-US" sz="7400" dirty="0" err="1"/>
              <a:t>Vechi</a:t>
            </a:r>
            <a:br>
              <a:rPr lang="en-US" sz="7400" dirty="0"/>
            </a:br>
            <a:r>
              <a:rPr lang="en-US" sz="7400" dirty="0"/>
              <a:t>16. Str. </a:t>
            </a:r>
            <a:r>
              <a:rPr lang="en-US" sz="7400" dirty="0" err="1"/>
              <a:t>Labirint</a:t>
            </a:r>
            <a:br>
              <a:rPr lang="en-US" sz="7400" dirty="0"/>
            </a:br>
            <a:r>
              <a:rPr lang="en-US" sz="7400" dirty="0"/>
              <a:t>17. Str. </a:t>
            </a:r>
            <a:r>
              <a:rPr lang="en-US" sz="7400" dirty="0" err="1"/>
              <a:t>Scurtă</a:t>
            </a:r>
            <a:br>
              <a:rPr lang="en-US" sz="7400" dirty="0"/>
            </a:br>
            <a:r>
              <a:rPr lang="en-US" sz="7400" dirty="0"/>
              <a:t>18. Str. </a:t>
            </a:r>
            <a:r>
              <a:rPr lang="en-US" sz="7400" dirty="0" err="1"/>
              <a:t>Albastră</a:t>
            </a:r>
            <a:br>
              <a:rPr lang="en-US" sz="7400" dirty="0"/>
            </a:br>
            <a:r>
              <a:rPr lang="en-US" sz="7400" dirty="0"/>
              <a:t>19. Str. </a:t>
            </a:r>
            <a:r>
              <a:rPr lang="en-US" sz="7400" dirty="0" err="1"/>
              <a:t>Mărășești</a:t>
            </a:r>
            <a:r>
              <a:rPr lang="en-US" sz="7400" dirty="0"/>
              <a:t> </a:t>
            </a:r>
            <a:br>
              <a:rPr lang="en-US" sz="7400" dirty="0"/>
            </a:br>
            <a:r>
              <a:rPr lang="en-US" sz="7400" dirty="0"/>
              <a:t>20. Str. Balta Verde</a:t>
            </a:r>
            <a:br>
              <a:rPr lang="en-US" sz="7400" dirty="0"/>
            </a:br>
            <a:r>
              <a:rPr lang="en-US" sz="7400" dirty="0"/>
              <a:t>21. Str. </a:t>
            </a:r>
            <a:r>
              <a:rPr lang="en-US" sz="7400" dirty="0" err="1"/>
              <a:t>Căminului</a:t>
            </a:r>
            <a:br>
              <a:rPr lang="en-US" sz="7400" dirty="0"/>
            </a:br>
            <a:r>
              <a:rPr lang="en-US" sz="7400" dirty="0"/>
              <a:t>22. Str. </a:t>
            </a:r>
            <a:r>
              <a:rPr lang="en-US" sz="7400" dirty="0" err="1"/>
              <a:t>Carpați</a:t>
            </a:r>
            <a:br>
              <a:rPr lang="en-US" sz="7400" dirty="0"/>
            </a:br>
            <a:r>
              <a:rPr lang="en-US" sz="7400" dirty="0"/>
              <a:t>23. Str. </a:t>
            </a:r>
            <a:r>
              <a:rPr lang="en-US" sz="7400" dirty="0" err="1"/>
              <a:t>Școlii</a:t>
            </a:r>
            <a:r>
              <a:rPr lang="en-US" sz="7400" dirty="0"/>
              <a:t> </a:t>
            </a:r>
            <a:r>
              <a:rPr lang="en-US" sz="7400" dirty="0" err="1"/>
              <a:t>Vechi</a:t>
            </a:r>
            <a:r>
              <a:rPr lang="en-US" sz="7400" dirty="0"/>
              <a:t>. </a:t>
            </a:r>
            <a:br>
              <a:rPr lang="en-US" sz="7400" dirty="0"/>
            </a:br>
            <a:r>
              <a:rPr lang="en-US" sz="7400" dirty="0"/>
              <a:t>(p) - </a:t>
            </a:r>
            <a:r>
              <a:rPr lang="en-US" sz="7400" dirty="0" err="1"/>
              <a:t>parțial</a:t>
            </a:r>
            <a:endParaRPr lang="ro-RO" sz="7400" dirty="0"/>
          </a:p>
          <a:p>
            <a:pPr eaLnBrk="1" hangingPunct="1">
              <a:lnSpc>
                <a:spcPct val="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ro-RO" dirty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CD1A9-A6FE-40C9-9AC9-86C18A1172E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85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/>
              <a:t>Dezvoltare urbanistică</a:t>
            </a:r>
            <a:endParaRPr 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349500"/>
            <a:ext cx="7129462" cy="36004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o-RO" sz="2800" dirty="0">
                <a:latin typeface="Book Antiqua" panose="02040602050305030304" pitchFamily="18" charset="0"/>
              </a:rPr>
              <a:t>Certificate de urbanism: </a:t>
            </a:r>
            <a:r>
              <a:rPr lang="ro-RO" sz="2800" b="1" dirty="0">
                <a:solidFill>
                  <a:srgbClr val="009900"/>
                </a:solidFill>
                <a:latin typeface="Book Antiqua" panose="02040602050305030304" pitchFamily="18" charset="0"/>
              </a:rPr>
              <a:t>124</a:t>
            </a:r>
          </a:p>
          <a:p>
            <a:pPr eaLnBrk="1" hangingPunct="1"/>
            <a:r>
              <a:rPr lang="ro-RO" sz="2800" dirty="0">
                <a:latin typeface="Book Antiqua" panose="02040602050305030304" pitchFamily="18" charset="0"/>
              </a:rPr>
              <a:t>Autorizaţii de construire/desființare: </a:t>
            </a:r>
            <a:r>
              <a:rPr lang="ro-RO" sz="2800" b="1" dirty="0">
                <a:solidFill>
                  <a:srgbClr val="009900"/>
                </a:solidFill>
                <a:latin typeface="Book Antiqua" panose="02040602050305030304" pitchFamily="18" charset="0"/>
              </a:rPr>
              <a:t>55</a:t>
            </a:r>
          </a:p>
          <a:p>
            <a:pPr eaLnBrk="1" hangingPunct="1"/>
            <a:r>
              <a:rPr lang="ro-RO" sz="2800" dirty="0">
                <a:latin typeface="Book Antiqua" panose="02040602050305030304" pitchFamily="18" charset="0"/>
              </a:rPr>
              <a:t>Certificate de atestare/radiere a construcţiei: </a:t>
            </a:r>
            <a:r>
              <a:rPr lang="ro-RO" sz="2800" b="1" dirty="0">
                <a:solidFill>
                  <a:srgbClr val="009900"/>
                </a:solidFill>
                <a:latin typeface="Book Antiqua" panose="02040602050305030304" pitchFamily="18" charset="0"/>
              </a:rPr>
              <a:t>28</a:t>
            </a:r>
          </a:p>
          <a:p>
            <a:pPr eaLnBrk="1" hangingPunct="1"/>
            <a:r>
              <a:rPr lang="ro-RO" sz="2800" dirty="0">
                <a:latin typeface="Book Antiqua" panose="02040602050305030304" pitchFamily="18" charset="0"/>
              </a:rPr>
              <a:t>Procese verbale de sancţiune: </a:t>
            </a:r>
            <a:r>
              <a:rPr lang="ro-RO" sz="2800" b="1" dirty="0">
                <a:solidFill>
                  <a:srgbClr val="009900"/>
                </a:solidFill>
                <a:latin typeface="Book Antiqua" panose="02040602050305030304" pitchFamily="18" charset="0"/>
              </a:rPr>
              <a:t>3</a:t>
            </a:r>
          </a:p>
          <a:p>
            <a:pPr eaLnBrk="1" hangingPunct="1"/>
            <a:r>
              <a:rPr lang="ro-RO" sz="2800" dirty="0">
                <a:latin typeface="Book Antiqua" panose="02040602050305030304" pitchFamily="18" charset="0"/>
              </a:rPr>
              <a:t>În ultimii 10 ani s-au finalizat 251 construcții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061410-29C1-4AF3-85AA-4D4960879DE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/>
              <a:t>Dezvoltare urbanistică</a:t>
            </a:r>
            <a:endParaRPr lang="en-US"/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061410-29C1-4AF3-85AA-4D4960879DE2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7688222"/>
              </p:ext>
            </p:extLst>
          </p:nvPr>
        </p:nvGraphicFramePr>
        <p:xfrm>
          <a:off x="611560" y="2204864"/>
          <a:ext cx="774893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/>
              <a:t>Administraţie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2204864"/>
            <a:ext cx="3661792" cy="2638436"/>
          </a:xfrm>
        </p:spPr>
        <p:txBody>
          <a:bodyPr>
            <a:normAutofit fontScale="70000" lnSpcReduction="20000"/>
          </a:bodyPr>
          <a:lstStyle/>
          <a:p>
            <a:pPr algn="just" eaLnBrk="1" hangingPunct="1"/>
            <a:r>
              <a:rPr lang="ro-RO" sz="2400" dirty="0">
                <a:latin typeface="Book Antiqua" panose="02040602050305030304" pitchFamily="18" charset="0"/>
              </a:rPr>
              <a:t>În 201</a:t>
            </a:r>
            <a:r>
              <a:rPr lang="ro-RO" dirty="0">
                <a:latin typeface="Book Antiqua" panose="02040602050305030304" pitchFamily="18" charset="0"/>
              </a:rPr>
              <a:t>8</a:t>
            </a:r>
            <a:r>
              <a:rPr lang="ro-RO" sz="2400" dirty="0">
                <a:latin typeface="Book Antiqua" panose="02040602050305030304" pitchFamily="18" charset="0"/>
              </a:rPr>
              <a:t> Consiliul </a:t>
            </a:r>
            <a:r>
              <a:rPr lang="en-US" sz="2400" dirty="0">
                <a:latin typeface="Book Antiqua" panose="02040602050305030304" pitchFamily="18" charset="0"/>
              </a:rPr>
              <a:t>l</a:t>
            </a:r>
            <a:r>
              <a:rPr lang="ro-RO" sz="2400" dirty="0">
                <a:latin typeface="Book Antiqua" panose="02040602050305030304" pitchFamily="18" charset="0"/>
              </a:rPr>
              <a:t>ocal a adoptat 118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ro-RO" sz="2400" dirty="0">
                <a:latin typeface="Book Antiqua" panose="02040602050305030304" pitchFamily="18" charset="0"/>
              </a:rPr>
              <a:t>de </a:t>
            </a:r>
            <a:r>
              <a:rPr lang="en-US" sz="2400" dirty="0">
                <a:latin typeface="Book Antiqua" panose="02040602050305030304" pitchFamily="18" charset="0"/>
              </a:rPr>
              <a:t>h</a:t>
            </a:r>
            <a:r>
              <a:rPr lang="ro-RO" sz="2400" dirty="0">
                <a:latin typeface="Book Antiqua" panose="02040602050305030304" pitchFamily="18" charset="0"/>
              </a:rPr>
              <a:t>otărâri în </a:t>
            </a:r>
            <a:r>
              <a:rPr lang="ro-RO" dirty="0">
                <a:latin typeface="Book Antiqua" panose="02040602050305030304" pitchFamily="18" charset="0"/>
              </a:rPr>
              <a:t>24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ro-RO" sz="2400" dirty="0">
                <a:latin typeface="Book Antiqua" panose="02040602050305030304" pitchFamily="18" charset="0"/>
              </a:rPr>
              <a:t>de </a:t>
            </a:r>
            <a:r>
              <a:rPr lang="ro-RO" sz="2400" dirty="0" err="1">
                <a:latin typeface="Book Antiqua" panose="02040602050305030304" pitchFamily="18" charset="0"/>
              </a:rPr>
              <a:t>ședinţe</a:t>
            </a:r>
            <a:r>
              <a:rPr lang="ro-RO" sz="2400" dirty="0">
                <a:latin typeface="Book Antiqua" panose="02040602050305030304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</a:rPr>
              <a:t>ale</a:t>
            </a:r>
            <a:r>
              <a:rPr lang="ro-RO" sz="2400" dirty="0">
                <a:latin typeface="Book Antiqua" panose="02040602050305030304" pitchFamily="18" charset="0"/>
              </a:rPr>
              <a:t> consiliu</a:t>
            </a:r>
            <a:r>
              <a:rPr lang="en-US" sz="2400" dirty="0" err="1">
                <a:latin typeface="Book Antiqua" panose="02040602050305030304" pitchFamily="18" charset="0"/>
              </a:rPr>
              <a:t>lui</a:t>
            </a:r>
            <a:r>
              <a:rPr lang="ro-RO" sz="2400" dirty="0">
                <a:latin typeface="Book Antiqua" panose="02040602050305030304" pitchFamily="18" charset="0"/>
              </a:rPr>
              <a:t> local</a:t>
            </a:r>
            <a:endParaRPr lang="en-US" sz="2400" dirty="0">
              <a:latin typeface="Book Antiqua" panose="02040602050305030304" pitchFamily="18" charset="0"/>
            </a:endParaRPr>
          </a:p>
          <a:p>
            <a:pPr algn="just" eaLnBrk="1" hangingPunct="1"/>
            <a:endParaRPr lang="en-US" sz="2400" dirty="0">
              <a:latin typeface="Book Antiqua" panose="02040602050305030304" pitchFamily="18" charset="0"/>
            </a:endParaRPr>
          </a:p>
          <a:p>
            <a:pPr algn="just" eaLnBrk="1" hangingPunct="1"/>
            <a:r>
              <a:rPr lang="ro-RO" sz="2400" dirty="0">
                <a:latin typeface="Book Antiqua" panose="02040602050305030304" pitchFamily="18" charset="0"/>
              </a:rPr>
              <a:t>În 201</a:t>
            </a:r>
            <a:r>
              <a:rPr lang="ro-RO" dirty="0">
                <a:latin typeface="Book Antiqua" panose="02040602050305030304" pitchFamily="18" charset="0"/>
              </a:rPr>
              <a:t>8</a:t>
            </a:r>
            <a:r>
              <a:rPr lang="ro-RO" sz="2400" dirty="0">
                <a:latin typeface="Book Antiqua" panose="02040602050305030304" pitchFamily="18" charset="0"/>
              </a:rPr>
              <a:t> primarul comunei a emis 189 dispoziţii</a:t>
            </a:r>
            <a:endParaRPr lang="en-US" sz="2400" dirty="0">
              <a:latin typeface="Book Antiqua" panose="02040602050305030304" pitchFamily="18" charset="0"/>
            </a:endParaRPr>
          </a:p>
          <a:p>
            <a:pPr algn="just" eaLnBrk="1" hangingPunct="1"/>
            <a:r>
              <a:rPr lang="en-US" b="1" dirty="0" err="1">
                <a:latin typeface="Book Antiqua" panose="02040602050305030304" pitchFamily="18" charset="0"/>
              </a:rPr>
              <a:t>Niciun</a:t>
            </a:r>
            <a:r>
              <a:rPr lang="en-US" b="1" dirty="0">
                <a:latin typeface="Book Antiqua" panose="02040602050305030304" pitchFamily="18" charset="0"/>
              </a:rPr>
              <a:t> act </a:t>
            </a:r>
            <a:r>
              <a:rPr lang="en-US" b="1" dirty="0" err="1">
                <a:latin typeface="Book Antiqua" panose="02040602050305030304" pitchFamily="18" charset="0"/>
              </a:rPr>
              <a:t>administrativ</a:t>
            </a:r>
            <a:r>
              <a:rPr lang="en-US" b="1" dirty="0">
                <a:latin typeface="Book Antiqua" panose="02040602050305030304" pitchFamily="18" charset="0"/>
              </a:rPr>
              <a:t> nu a </a:t>
            </a:r>
            <a:r>
              <a:rPr lang="en-US" b="1" dirty="0" err="1">
                <a:latin typeface="Book Antiqua" panose="02040602050305030304" pitchFamily="18" charset="0"/>
              </a:rPr>
              <a:t>fost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atacat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ro-RO" b="1" dirty="0">
                <a:latin typeface="Book Antiqua" panose="02040602050305030304" pitchFamily="18" charset="0"/>
              </a:rPr>
              <a:t>î</a:t>
            </a:r>
            <a:r>
              <a:rPr lang="en-US" b="1" dirty="0">
                <a:latin typeface="Book Antiqua" panose="02040602050305030304" pitchFamily="18" charset="0"/>
              </a:rPr>
              <a:t>n </a:t>
            </a:r>
            <a:r>
              <a:rPr lang="en-US" b="1" dirty="0" err="1">
                <a:latin typeface="Book Antiqua" panose="02040602050305030304" pitchFamily="18" charset="0"/>
              </a:rPr>
              <a:t>anul</a:t>
            </a:r>
            <a:r>
              <a:rPr lang="en-US" b="1" dirty="0">
                <a:latin typeface="Book Antiqua" panose="02040602050305030304" pitchFamily="18" charset="0"/>
              </a:rPr>
              <a:t> 201</a:t>
            </a:r>
            <a:r>
              <a:rPr lang="ro-RO" b="1" dirty="0">
                <a:latin typeface="Book Antiqua" panose="02040602050305030304" pitchFamily="18" charset="0"/>
              </a:rPr>
              <a:t>8</a:t>
            </a:r>
            <a:r>
              <a:rPr lang="en-US" b="1" dirty="0">
                <a:latin typeface="Book Antiqua" panose="02040602050305030304" pitchFamily="18" charset="0"/>
              </a:rPr>
              <a:t> la </a:t>
            </a:r>
            <a:r>
              <a:rPr lang="en-US" b="1" dirty="0" err="1">
                <a:latin typeface="Book Antiqua" panose="02040602050305030304" pitchFamily="18" charset="0"/>
              </a:rPr>
              <a:t>instan</a:t>
            </a:r>
            <a:r>
              <a:rPr lang="ro-RO" b="1" dirty="0">
                <a:latin typeface="Book Antiqua" panose="02040602050305030304" pitchFamily="18" charset="0"/>
              </a:rPr>
              <a:t>ț</a:t>
            </a:r>
            <a:r>
              <a:rPr lang="en-US" b="1" dirty="0" err="1">
                <a:latin typeface="Book Antiqua" panose="02040602050305030304" pitchFamily="18" charset="0"/>
              </a:rPr>
              <a:t>ele</a:t>
            </a:r>
            <a:r>
              <a:rPr lang="en-US" b="1" dirty="0">
                <a:latin typeface="Book Antiqua" panose="02040602050305030304" pitchFamily="18" charset="0"/>
              </a:rPr>
              <a:t> de </a:t>
            </a:r>
            <a:r>
              <a:rPr lang="en-US" b="1" dirty="0" err="1">
                <a:latin typeface="Book Antiqua" panose="02040602050305030304" pitchFamily="18" charset="0"/>
              </a:rPr>
              <a:t>contencios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administrativ</a:t>
            </a:r>
            <a:endParaRPr lang="ro-RO" sz="2400" b="1" dirty="0">
              <a:latin typeface="Book Antiqua" panose="02040602050305030304" pitchFamily="18" charset="0"/>
            </a:endParaRPr>
          </a:p>
          <a:p>
            <a:pPr eaLnBrk="1" hangingPunct="1"/>
            <a:endParaRPr lang="en-US" sz="2400" dirty="0"/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32167117"/>
              </p:ext>
            </p:extLst>
          </p:nvPr>
        </p:nvGraphicFramePr>
        <p:xfrm>
          <a:off x="3851920" y="1484784"/>
          <a:ext cx="5328592" cy="245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1439220"/>
              </p:ext>
            </p:extLst>
          </p:nvPr>
        </p:nvGraphicFramePr>
        <p:xfrm>
          <a:off x="3851920" y="3861048"/>
          <a:ext cx="5292080" cy="2437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0B97DE85-4F85-49F0-AF2E-08463B1157C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/>
              <a:t>Economie locală</a:t>
            </a:r>
            <a:endParaRPr lang="en-US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49" y="2357431"/>
            <a:ext cx="3315567" cy="35918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o-RO" sz="2400" dirty="0">
                <a:latin typeface="Book Antiqua" panose="02040602050305030304" pitchFamily="18" charset="0"/>
              </a:rPr>
              <a:t>Dinamica firmelor în comună</a:t>
            </a:r>
          </a:p>
          <a:p>
            <a:pPr eaLnBrk="1" hangingPunct="1"/>
            <a:endParaRPr lang="ro-RO" sz="2400" dirty="0">
              <a:latin typeface="Book Antiqua" panose="02040602050305030304" pitchFamily="18" charset="0"/>
            </a:endParaRPr>
          </a:p>
          <a:p>
            <a:pPr eaLnBrk="1" hangingPunct="1"/>
            <a:r>
              <a:rPr lang="ro-RO" sz="2400" dirty="0">
                <a:latin typeface="Book Antiqua" panose="02040602050305030304" pitchFamily="18" charset="0"/>
              </a:rPr>
              <a:t>Creșterea numărului de firme atrage creșterea </a:t>
            </a:r>
            <a:r>
              <a:rPr lang="ro-RO" sz="2400" dirty="0" err="1">
                <a:latin typeface="Book Antiqua" panose="02040602050305030304" pitchFamily="18" charset="0"/>
              </a:rPr>
              <a:t>investiţiilor</a:t>
            </a:r>
            <a:r>
              <a:rPr lang="ro-RO" sz="2400" dirty="0">
                <a:latin typeface="Book Antiqua" panose="02040602050305030304" pitchFamily="18" charset="0"/>
              </a:rPr>
              <a:t>, a veniturilor la buget, dar cel mai important a numărului de locuri de muncă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3041277847"/>
              </p:ext>
            </p:extLst>
          </p:nvPr>
        </p:nvGraphicFramePr>
        <p:xfrm>
          <a:off x="3851920" y="2420888"/>
          <a:ext cx="4718797" cy="3305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709F21-CE64-4847-A422-16FDE5A5D1D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o-RO" sz="3200" dirty="0" err="1">
                <a:latin typeface="Book Antiqua" panose="02040602050305030304" pitchFamily="18" charset="0"/>
              </a:rPr>
              <a:t>Câţi</a:t>
            </a:r>
            <a:r>
              <a:rPr lang="ro-RO" sz="3200" dirty="0">
                <a:latin typeface="Book Antiqua" panose="02040602050305030304" pitchFamily="18" charset="0"/>
              </a:rPr>
              <a:t> bani vin de la firmele din comună din impozitele pe clădiri, teren și mijloace de transport?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51152210"/>
              </p:ext>
            </p:extLst>
          </p:nvPr>
        </p:nvGraphicFramePr>
        <p:xfrm>
          <a:off x="611560" y="2204865"/>
          <a:ext cx="7848872" cy="422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020ADA-DD9B-4111-A402-75D88B06A2F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730021" y="198884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Book Antiqua" panose="02040602050305030304" pitchFamily="18" charset="0"/>
              </a:rPr>
              <a:t>*</a:t>
            </a:r>
            <a:r>
              <a:rPr lang="ro-RO" dirty="0">
                <a:latin typeface="Book Antiqua" panose="02040602050305030304" pitchFamily="18" charset="0"/>
              </a:rPr>
              <a:t>) prognoză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o-RO" sz="3200" dirty="0" err="1">
                <a:latin typeface="Book Antiqua" panose="02040602050305030304" pitchFamily="18" charset="0"/>
              </a:rPr>
              <a:t>Câţi</a:t>
            </a:r>
            <a:r>
              <a:rPr lang="ro-RO" sz="3200" dirty="0">
                <a:latin typeface="Book Antiqua" panose="02040602050305030304" pitchFamily="18" charset="0"/>
              </a:rPr>
              <a:t> bani vin de la persoanele fizice versus persoane juridice din impozitele pe clădiri, teren și mijloace de transport?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A449E2E2-0285-4B6C-B865-287AD920FBE8}"/>
              </a:ext>
            </a:extLst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15698769"/>
              </p:ext>
            </p:extLst>
          </p:nvPr>
        </p:nvGraphicFramePr>
        <p:xfrm>
          <a:off x="1259632" y="2348880"/>
          <a:ext cx="6715969" cy="373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020ADA-DD9B-4111-A402-75D88B06A2F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4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639020"/>
            <a:ext cx="7924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o-RO" sz="3200" dirty="0" err="1"/>
              <a:t>Câţi</a:t>
            </a:r>
            <a:r>
              <a:rPr lang="ro-RO" sz="3200" dirty="0"/>
              <a:t> bani vin de la firmele din comună din impozitul pe venitul </a:t>
            </a:r>
            <a:r>
              <a:rPr lang="ro-RO" sz="3200" dirty="0" err="1"/>
              <a:t>salariaţilor</a:t>
            </a:r>
            <a:r>
              <a:rPr lang="ro-RO" sz="3200" dirty="0"/>
              <a:t>?</a:t>
            </a:r>
            <a:endParaRPr lang="en-US" sz="3200" dirty="0"/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80144717"/>
              </p:ext>
            </p:extLst>
          </p:nvPr>
        </p:nvGraphicFramePr>
        <p:xfrm>
          <a:off x="609600" y="1875175"/>
          <a:ext cx="7488832" cy="436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020ADA-DD9B-4111-A402-75D88B06A2F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/>
              <a:t>Agricultura</a:t>
            </a:r>
            <a:endParaRPr lang="en-US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o-RO" sz="2400" dirty="0">
                <a:latin typeface="Book Antiqua" panose="02040602050305030304" pitchFamily="18" charset="0"/>
              </a:rPr>
              <a:t>În anul 2018 au crescut efectivele de animale înregistrate în Registrul agricol</a:t>
            </a:r>
          </a:p>
          <a:p>
            <a:pPr eaLnBrk="1" hangingPunct="1"/>
            <a:r>
              <a:rPr lang="ro-RO" sz="2400" dirty="0">
                <a:latin typeface="Book Antiqua" panose="02040602050305030304" pitchFamily="18" charset="0"/>
              </a:rPr>
              <a:t>Criza economică a amplificat </a:t>
            </a:r>
            <a:r>
              <a:rPr lang="ro-RO" sz="2400" dirty="0" err="1">
                <a:latin typeface="Book Antiqua" panose="02040602050305030304" pitchFamily="18" charset="0"/>
              </a:rPr>
              <a:t>importanţa</a:t>
            </a:r>
            <a:r>
              <a:rPr lang="ro-RO" sz="2400" dirty="0">
                <a:latin typeface="Book Antiqua" panose="02040602050305030304" pitchFamily="18" charset="0"/>
              </a:rPr>
              <a:t> sectorului secundar și </a:t>
            </a:r>
            <a:r>
              <a:rPr lang="ro-RO" sz="2400" dirty="0" err="1">
                <a:latin typeface="Book Antiqua" panose="02040602050305030304" pitchFamily="18" charset="0"/>
              </a:rPr>
              <a:t>terţiar</a:t>
            </a:r>
            <a:r>
              <a:rPr lang="ro-RO" sz="2400" dirty="0">
                <a:latin typeface="Book Antiqua" panose="02040602050305030304" pitchFamily="18" charset="0"/>
              </a:rPr>
              <a:t> în localitatea noastră în special în ceea ce privește industria și serviciile, în detrimentul agriculturii</a:t>
            </a:r>
          </a:p>
          <a:p>
            <a:pPr eaLnBrk="1" hangingPunct="1"/>
            <a:r>
              <a:rPr lang="ro-RO" sz="2400" dirty="0">
                <a:latin typeface="Book Antiqua" panose="02040602050305030304" pitchFamily="18" charset="0"/>
              </a:rPr>
              <a:t>Terenurile agricole nu mai aduc profit dacă nu sunt lucrate eficient după tehnici moderne</a:t>
            </a:r>
          </a:p>
          <a:p>
            <a:r>
              <a:rPr lang="ro-RO" sz="2400" dirty="0">
                <a:latin typeface="Book Antiqua" panose="02040602050305030304" pitchFamily="18" charset="0"/>
              </a:rPr>
              <a:t>preţul mediu de vânzare al terenurilor agricole a </a:t>
            </a:r>
            <a:r>
              <a:rPr lang="ro-RO" dirty="0">
                <a:latin typeface="Book Antiqua" panose="02040602050305030304" pitchFamily="18" charset="0"/>
              </a:rPr>
              <a:t>scăzut </a:t>
            </a:r>
            <a:r>
              <a:rPr lang="ro-RO" sz="2400" dirty="0">
                <a:latin typeface="Book Antiqua" panose="02040602050305030304" pitchFamily="18" charset="0"/>
              </a:rPr>
              <a:t>la </a:t>
            </a:r>
            <a:r>
              <a:rPr lang="ro-RO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3.954</a:t>
            </a:r>
            <a:r>
              <a:rPr lang="ro-RO" sz="2400" dirty="0">
                <a:latin typeface="Book Antiqua" panose="02040602050305030304" pitchFamily="18" charset="0"/>
              </a:rPr>
              <a:t> euro/ha, față de 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4.823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 </a:t>
            </a:r>
            <a:r>
              <a:rPr lang="ro-RO" sz="2400" dirty="0">
                <a:latin typeface="Book Antiqua" panose="02040602050305030304" pitchFamily="18" charset="0"/>
              </a:rPr>
              <a:t>euro/ha în 2017.</a:t>
            </a:r>
          </a:p>
          <a:p>
            <a:pPr eaLnBrk="1" hangingPunct="1"/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64</a:t>
            </a:r>
            <a:r>
              <a:rPr lang="ro-RO" dirty="0">
                <a:latin typeface="Book Antiqua" panose="02040602050305030304" pitchFamily="18" charset="0"/>
              </a:rPr>
              <a:t> proceduri pentru vânzarea de terenuri agricole</a:t>
            </a:r>
            <a:endParaRPr lang="ro-RO" sz="2400" dirty="0">
              <a:latin typeface="Book Antiqua" panose="02040602050305030304" pitchFamily="18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8793E4-E79C-4EA9-BA0D-C75DB25B3C7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/>
              <a:t>Agricultura</a:t>
            </a:r>
            <a:endParaRPr lang="en-US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pPr eaLnBrk="1" hangingPunct="1"/>
            <a:r>
              <a:rPr lang="ro-RO" sz="2400" dirty="0">
                <a:latin typeface="Book Antiqua" panose="02040602050305030304" pitchFamily="18" charset="0"/>
              </a:rPr>
              <a:t>În anul 2018 au fost înregistrate în Registrul agricol:</a:t>
            </a:r>
          </a:p>
          <a:p>
            <a:pPr lvl="1"/>
            <a:r>
              <a:rPr lang="ro-RO" dirty="0">
                <a:latin typeface="Book Antiqua" panose="02040602050305030304" pitchFamily="18" charset="0"/>
              </a:rPr>
              <a:t>1.596 de poziții</a:t>
            </a:r>
          </a:p>
          <a:p>
            <a:pPr lvl="1"/>
            <a:r>
              <a:rPr lang="ro-RO" dirty="0">
                <a:latin typeface="Book Antiqua" panose="02040602050305030304" pitchFamily="18" charset="0"/>
              </a:rPr>
              <a:t>Terenuri aflate în proprietate privată: 4.549 ha</a:t>
            </a:r>
          </a:p>
          <a:p>
            <a:pPr lvl="1"/>
            <a:r>
              <a:rPr lang="ro-RO" dirty="0">
                <a:latin typeface="Book Antiqua" panose="02040602050305030304" pitchFamily="18" charset="0"/>
              </a:rPr>
              <a:t>5.002 pomi răzleți</a:t>
            </a:r>
          </a:p>
          <a:p>
            <a:pPr lvl="1"/>
            <a:r>
              <a:rPr lang="ro-RO" dirty="0">
                <a:latin typeface="Book Antiqua" panose="02040602050305030304" pitchFamily="18" charset="0"/>
              </a:rPr>
              <a:t>135 de utilaje agricole</a:t>
            </a:r>
          </a:p>
          <a:p>
            <a:pPr eaLnBrk="1" hangingPunct="1"/>
            <a:endParaRPr lang="ro-RO" sz="2400" dirty="0">
              <a:latin typeface="Book Antiqua" panose="02040602050305030304" pitchFamily="18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8793E4-E79C-4EA9-BA0D-C75DB25B3C7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20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866800"/>
          </a:xfrm>
        </p:spPr>
        <p:txBody>
          <a:bodyPr/>
          <a:lstStyle/>
          <a:p>
            <a:pPr eaLnBrk="1" hangingPunct="1"/>
            <a:r>
              <a:rPr lang="ro-RO"/>
              <a:t>Agricultură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360360-289F-47B3-BD39-384210A09F3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943768" y="1373745"/>
            <a:ext cx="756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2400" dirty="0"/>
              <a:t>Situaţia efectivelor de animale din comuna noastră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03345"/>
              </p:ext>
            </p:extLst>
          </p:nvPr>
        </p:nvGraphicFramePr>
        <p:xfrm>
          <a:off x="538686" y="1823965"/>
          <a:ext cx="7992887" cy="4428865"/>
        </p:xfrm>
        <a:graphic>
          <a:graphicData uri="http://schemas.openxmlformats.org/drawingml/2006/table">
            <a:tbl>
              <a:tblPr/>
              <a:tblGrid>
                <a:gridCol w="99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0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2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Anul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Bovine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Ovine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Caprine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Porcine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Cabaline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Iepuri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Păsări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albine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3.106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5.068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3.948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241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154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3.870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3.781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199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4.075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822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355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905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4.045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4.200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3.579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186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55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2.859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175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6.825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260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77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4.312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469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5.795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241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108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4.331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3.977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4.250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199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4.465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310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89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4.758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429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2"/>
          <p:cNvSpPr>
            <a:spLocks noGrp="1" noChangeArrowheads="1"/>
          </p:cNvSpPr>
          <p:nvPr>
            <p:ph type="title"/>
          </p:nvPr>
        </p:nvSpPr>
        <p:spPr>
          <a:xfrm>
            <a:off x="1171147" y="672463"/>
            <a:ext cx="6798734" cy="1303867"/>
          </a:xfrm>
        </p:spPr>
        <p:txBody>
          <a:bodyPr/>
          <a:lstStyle/>
          <a:p>
            <a:pPr eaLnBrk="1" hangingPunct="1"/>
            <a:r>
              <a:rPr lang="ro-RO" dirty="0"/>
              <a:t>Mediu</a:t>
            </a:r>
            <a:endParaRPr lang="en-US" dirty="0"/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8793E4-E79C-4EA9-BA0D-C75DB25B3C7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36836"/>
            <a:ext cx="7056784" cy="41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62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Situaţii de urgenţă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latin typeface="Book Antiqua" panose="02040602050305030304" pitchFamily="18" charset="0"/>
              </a:rPr>
              <a:t>Intervenţii la incendii: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12</a:t>
            </a:r>
            <a:r>
              <a:rPr lang="ro-RO" dirty="0">
                <a:latin typeface="Book Antiqua" panose="02040602050305030304" pitchFamily="18" charset="0"/>
              </a:rPr>
              <a:t> (față de 17 în 2017) din care 6 la clădiri sau instalații, 1 la autoturism și 5 la vegetație uscată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 err="1">
                <a:latin typeface="Book Antiqua" panose="02040602050305030304" pitchFamily="18" charset="0"/>
              </a:rPr>
              <a:t>Intervenţii</a:t>
            </a:r>
            <a:r>
              <a:rPr lang="ro-RO" dirty="0">
                <a:latin typeface="Book Antiqua" panose="02040602050305030304" pitchFamily="18" charset="0"/>
              </a:rPr>
              <a:t> la inundații: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0</a:t>
            </a:r>
            <a:r>
              <a:rPr lang="ro-RO" dirty="0">
                <a:latin typeface="Book Antiqua" panose="02040602050305030304" pitchFamily="18" charset="0"/>
              </a:rPr>
              <a:t> </a:t>
            </a:r>
            <a:r>
              <a:rPr lang="ro-RO" dirty="0" err="1">
                <a:latin typeface="Book Antiqua" panose="02040602050305030304" pitchFamily="18" charset="0"/>
              </a:rPr>
              <a:t>intervenţii</a:t>
            </a:r>
            <a:endParaRPr lang="ro-RO" dirty="0">
              <a:latin typeface="Book Antiqua" panose="0204060205030503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latin typeface="Book Antiqua" panose="02040602050305030304" pitchFamily="18" charset="0"/>
              </a:rPr>
              <a:t>Intervenţii pesta porcină: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1</a:t>
            </a:r>
            <a:r>
              <a:rPr lang="ro-RO" dirty="0">
                <a:latin typeface="Book Antiqua" panose="02040602050305030304" pitchFamily="18" charset="0"/>
              </a:rPr>
              <a:t> intervenţii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latin typeface="Book Antiqua" panose="02040602050305030304" pitchFamily="18" charset="0"/>
              </a:rPr>
              <a:t>Alte intervenții: </a:t>
            </a:r>
            <a:r>
              <a:rPr lang="ro-RO" b="1" dirty="0">
                <a:latin typeface="Book Antiqua" panose="02040602050305030304" pitchFamily="18" charset="0"/>
              </a:rPr>
              <a:t>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dirty="0">
                <a:latin typeface="Book Antiqua" panose="02040602050305030304" pitchFamily="18" charset="0"/>
              </a:rPr>
              <a:t>Exerciții/aplicații de pregătire: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b="1" dirty="0">
                <a:latin typeface="Book Antiqua" panose="02040602050305030304" pitchFamily="18" charset="0"/>
              </a:rPr>
              <a:t>7</a:t>
            </a:r>
            <a:r>
              <a:rPr lang="ro-RO" dirty="0">
                <a:latin typeface="Book Antiqua" panose="02040602050305030304" pitchFamily="18" charset="0"/>
              </a:rPr>
              <a:t> asistențe la evenimente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477F37-80C5-4B9F-B971-73ADEE0FFE4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>
                <a:latin typeface="Book Antiqua" panose="02040602050305030304" pitchFamily="18" charset="0"/>
              </a:rPr>
              <a:t>Siguranța cetățenilor și ordine publică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1176864" y="2490135"/>
            <a:ext cx="7139551" cy="3531153"/>
          </a:xfrm>
        </p:spPr>
        <p:txBody>
          <a:bodyPr>
            <a:normAutofit fontScale="62500" lnSpcReduction="20000"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o-RO" dirty="0">
                <a:latin typeface="Book Antiqua" panose="02040602050305030304" pitchFamily="18" charset="0"/>
              </a:rPr>
              <a:t>În anul 2018 au fost instrumentate de către Postul de poliție Dudeștii Noi un număr de </a:t>
            </a:r>
            <a:r>
              <a:rPr lang="ro-RO" b="1" dirty="0">
                <a:latin typeface="Book Antiqua" panose="02040602050305030304" pitchFamily="18" charset="0"/>
              </a:rPr>
              <a:t>65 de dosare penale </a:t>
            </a:r>
            <a:r>
              <a:rPr lang="ro-RO" dirty="0">
                <a:latin typeface="Book Antiqua" panose="02040602050305030304" pitchFamily="18" charset="0"/>
              </a:rPr>
              <a:t>din care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16</a:t>
            </a:r>
            <a:r>
              <a:rPr lang="ro-RO" dirty="0">
                <a:latin typeface="Book Antiqua" panose="02040602050305030304" pitchFamily="18" charset="0"/>
              </a:rPr>
              <a:t> au avut ca obiect infracțiunea de lovire sau alte violențe,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22</a:t>
            </a:r>
            <a:r>
              <a:rPr lang="ro-RO" dirty="0">
                <a:latin typeface="Book Antiqua" panose="02040602050305030304" pitchFamily="18" charset="0"/>
              </a:rPr>
              <a:t> dosare cu infracțiunea de furt/furt calificat,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6 </a:t>
            </a:r>
            <a:r>
              <a:rPr lang="ro-RO" dirty="0">
                <a:latin typeface="Book Antiqua" panose="02040602050305030304" pitchFamily="18" charset="0"/>
              </a:rPr>
              <a:t>dosare cu infracțiunea de distrugere, 9 dosare având ca obiect infracțiuni cu privire la regimul circulației rutiere, infracțiuni de abandon de familie și înșelăciuni iar 12 dosare având ca obiect alte fapte prevăzute de Codul penal.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o-RO" dirty="0">
                <a:latin typeface="Book Antiqua" panose="02040602050305030304" pitchFamily="18" charset="0"/>
              </a:rPr>
              <a:t>Din cele 65 de dosare </a:t>
            </a:r>
            <a:r>
              <a:rPr lang="ro-RO" b="1" dirty="0">
                <a:latin typeface="Book Antiqua" panose="02040602050305030304" pitchFamily="18" charset="0"/>
              </a:rPr>
              <a:t>au fost soluționate cu celeritate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40</a:t>
            </a:r>
            <a:r>
              <a:rPr lang="ro-RO" b="1" dirty="0"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o-RO" dirty="0">
                <a:latin typeface="Book Antiqua" panose="02040602050305030304" pitchFamily="18" charset="0"/>
              </a:rPr>
              <a:t>În anul 2018, pe raza comunei, </a:t>
            </a:r>
            <a:r>
              <a:rPr lang="ro-RO" b="1" dirty="0">
                <a:latin typeface="Book Antiqua" panose="02040602050305030304" pitchFamily="18" charset="0"/>
              </a:rPr>
              <a:t>nu</a:t>
            </a:r>
            <a:r>
              <a:rPr lang="ro-RO" dirty="0">
                <a:latin typeface="Book Antiqua" panose="02040602050305030304" pitchFamily="18" charset="0"/>
              </a:rPr>
              <a:t> au fost înregistrate infracțiuni deosebit de grave precum omor, tentativă de omor, tâlhărie, viol sau lovituri cauzatoare de moarte.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o-RO" dirty="0">
                <a:latin typeface="Book Antiqua" panose="02040602050305030304" pitchFamily="18" charset="0"/>
              </a:rPr>
              <a:t>Infracțiunile de furt predomină în general în casele nelocuite sau aflate în construcție, care nu sunt împrejmuite și care nu sunt supravegheate.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o-RO" dirty="0">
                <a:latin typeface="Book Antiqua" panose="02040602050305030304" pitchFamily="18" charset="0"/>
              </a:rPr>
              <a:t>În cursul anului 2018 au fost aplicate un număr de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404</a:t>
            </a:r>
            <a:r>
              <a:rPr lang="ro-RO" b="1" dirty="0">
                <a:latin typeface="Book Antiqua" panose="02040602050305030304" pitchFamily="18" charset="0"/>
              </a:rPr>
              <a:t> de sancțiuni </a:t>
            </a:r>
            <a:r>
              <a:rPr lang="ro-RO" dirty="0">
                <a:latin typeface="Book Antiqua" panose="02040602050305030304" pitchFamily="18" charset="0"/>
              </a:rPr>
              <a:t>contravenționale în cuantum total de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140.250 lei </a:t>
            </a:r>
            <a:r>
              <a:rPr lang="ro-RO" dirty="0">
                <a:latin typeface="Book Antiqua" panose="02040602050305030304" pitchFamily="18" charset="0"/>
              </a:rPr>
              <a:t>(față de </a:t>
            </a:r>
            <a:r>
              <a:rPr lang="ro-RO" b="1" dirty="0">
                <a:latin typeface="Book Antiqua" panose="02040602050305030304" pitchFamily="18" charset="0"/>
              </a:rPr>
              <a:t>96.120 </a:t>
            </a:r>
            <a:r>
              <a:rPr lang="ro-RO" dirty="0">
                <a:latin typeface="Book Antiqua" panose="02040602050305030304" pitchFamily="18" charset="0"/>
              </a:rPr>
              <a:t>de lei în 2017) din care 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32</a:t>
            </a:r>
            <a:r>
              <a:rPr lang="ro-RO" b="1" dirty="0">
                <a:latin typeface="Book Antiqua" panose="02040602050305030304" pitchFamily="18" charset="0"/>
              </a:rPr>
              <a:t> de sancțiuni </a:t>
            </a:r>
            <a:r>
              <a:rPr lang="ro-RO" dirty="0">
                <a:latin typeface="Book Antiqua" panose="02040602050305030304" pitchFamily="18" charset="0"/>
              </a:rPr>
              <a:t>(</a:t>
            </a:r>
            <a:r>
              <a:rPr lang="ro-RO" b="1" dirty="0">
                <a:latin typeface="Book Antiqua" panose="02040602050305030304" pitchFamily="18" charset="0"/>
              </a:rPr>
              <a:t>54</a:t>
            </a:r>
            <a:r>
              <a:rPr lang="ro-RO" dirty="0">
                <a:latin typeface="Book Antiqua" panose="02040602050305030304" pitchFamily="18" charset="0"/>
              </a:rPr>
              <a:t> în 2017) au fost aplicate persoanelor care domiciliază în comună, în cuantum de 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7.515 lei </a:t>
            </a:r>
            <a:r>
              <a:rPr lang="ro-RO" dirty="0">
                <a:latin typeface="Book Antiqua" panose="02040602050305030304" pitchFamily="18" charset="0"/>
              </a:rPr>
              <a:t>( față de </a:t>
            </a:r>
            <a:r>
              <a:rPr lang="ro-RO" b="1" dirty="0">
                <a:latin typeface="Book Antiqua" panose="02040602050305030304" pitchFamily="18" charset="0"/>
              </a:rPr>
              <a:t>15.465 </a:t>
            </a:r>
            <a:r>
              <a:rPr lang="ro-RO" dirty="0">
                <a:latin typeface="Book Antiqua" panose="02040602050305030304" pitchFamily="18" charset="0"/>
              </a:rPr>
              <a:t>de lei în 2017)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477F37-80C5-4B9F-B971-73ADEE0FFE4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794792"/>
          </a:xfrm>
        </p:spPr>
        <p:txBody>
          <a:bodyPr/>
          <a:lstStyle/>
          <a:p>
            <a:pPr eaLnBrk="1" hangingPunct="1"/>
            <a:r>
              <a:rPr lang="ro-RO"/>
              <a:t>Administraţie</a:t>
            </a:r>
            <a:endParaRPr lang="en-US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556792"/>
            <a:ext cx="7891463" cy="1656184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ro-RO" sz="2400" dirty="0">
                <a:latin typeface="Book Antiqua" panose="02040602050305030304" pitchFamily="18" charset="0"/>
              </a:rPr>
              <a:t>În aparatul </a:t>
            </a:r>
            <a:r>
              <a:rPr lang="en-US" sz="2400" dirty="0">
                <a:latin typeface="Book Antiqua" panose="02040602050305030304" pitchFamily="18" charset="0"/>
              </a:rPr>
              <a:t>de </a:t>
            </a:r>
            <a:r>
              <a:rPr lang="en-US" sz="2400" dirty="0" err="1">
                <a:latin typeface="Book Antiqua" panose="02040602050305030304" pitchFamily="18" charset="0"/>
              </a:rPr>
              <a:t>specialitate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ro-RO" sz="2400" dirty="0">
                <a:latin typeface="Book Antiqua" panose="02040602050305030304" pitchFamily="18" charset="0"/>
              </a:rPr>
              <a:t>al primarului s-au făcut </a:t>
            </a:r>
            <a:r>
              <a:rPr lang="en-US" dirty="0">
                <a:latin typeface="Book Antiqua" panose="02040602050305030304" pitchFamily="18" charset="0"/>
              </a:rPr>
              <a:t>10</a:t>
            </a:r>
            <a:r>
              <a:rPr lang="ro-RO" sz="2400" dirty="0">
                <a:latin typeface="Book Antiqua" panose="02040602050305030304" pitchFamily="18" charset="0"/>
              </a:rPr>
              <a:t> angajări, respectiv </a:t>
            </a:r>
            <a:r>
              <a:rPr lang="en-US" dirty="0">
                <a:latin typeface="Book Antiqua" panose="02040602050305030304" pitchFamily="18" charset="0"/>
              </a:rPr>
              <a:t>4</a:t>
            </a:r>
            <a:r>
              <a:rPr lang="ro-RO" sz="2400" dirty="0">
                <a:latin typeface="Book Antiqua" panose="02040602050305030304" pitchFamily="18" charset="0"/>
              </a:rPr>
              <a:t> - persoane cu contract de muncă pentru implementarea proiectelor europene, 6 - asistenți personali pentru persoanele cu handicap</a:t>
            </a:r>
            <a:endParaRPr lang="en-US" sz="2400" dirty="0">
              <a:latin typeface="Book Antiqua" panose="02040602050305030304" pitchFamily="18" charset="0"/>
            </a:endParaRPr>
          </a:p>
          <a:p>
            <a:pPr eaLnBrk="1" hangingPunct="1"/>
            <a:r>
              <a:rPr lang="en-US" dirty="0">
                <a:latin typeface="Book Antiqua" panose="02040602050305030304" pitchFamily="18" charset="0"/>
              </a:rPr>
              <a:t>Au </a:t>
            </a:r>
            <a:r>
              <a:rPr lang="ro-RO" dirty="0">
                <a:latin typeface="Book Antiqua" panose="02040602050305030304" pitchFamily="18" charset="0"/>
              </a:rPr>
              <a:t>î</a:t>
            </a:r>
            <a:r>
              <a:rPr lang="en-US" dirty="0" err="1">
                <a:latin typeface="Book Antiqua" panose="02040602050305030304" pitchFamily="18" charset="0"/>
              </a:rPr>
              <a:t>ncetat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activitatea</a:t>
            </a:r>
            <a:r>
              <a:rPr lang="en-US" dirty="0">
                <a:latin typeface="Book Antiqua" panose="02040602050305030304" pitchFamily="18" charset="0"/>
              </a:rPr>
              <a:t> 2 </a:t>
            </a:r>
            <a:r>
              <a:rPr lang="en-US" dirty="0" err="1">
                <a:latin typeface="Book Antiqua" panose="02040602050305030304" pitchFamily="18" charset="0"/>
              </a:rPr>
              <a:t>func</a:t>
            </a:r>
            <a:r>
              <a:rPr lang="ro-RO" dirty="0">
                <a:latin typeface="Book Antiqua" panose="02040602050305030304" pitchFamily="18" charset="0"/>
              </a:rPr>
              <a:t>ț</a:t>
            </a:r>
            <a:r>
              <a:rPr lang="en-US" dirty="0" err="1">
                <a:latin typeface="Book Antiqua" panose="02040602050305030304" pitchFamily="18" charset="0"/>
              </a:rPr>
              <a:t>ionari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publici</a:t>
            </a:r>
            <a:r>
              <a:rPr lang="en-US" dirty="0">
                <a:latin typeface="Book Antiqua" panose="02040602050305030304" pitchFamily="18" charset="0"/>
              </a:rPr>
              <a:t> (1 – </a:t>
            </a:r>
            <a:r>
              <a:rPr lang="en-US" dirty="0" err="1">
                <a:latin typeface="Book Antiqua" panose="02040602050305030304" pitchFamily="18" charset="0"/>
              </a:rPr>
              <a:t>demisie</a:t>
            </a:r>
            <a:r>
              <a:rPr lang="en-US" dirty="0">
                <a:latin typeface="Book Antiqua" panose="02040602050305030304" pitchFamily="18" charset="0"/>
              </a:rPr>
              <a:t> la SPCLEP, 1 </a:t>
            </a:r>
            <a:r>
              <a:rPr lang="ro-RO" dirty="0">
                <a:latin typeface="Book Antiqua" panose="02040602050305030304" pitchFamily="18" charset="0"/>
              </a:rPr>
              <a:t>– concediu creștere copil - arhitect) și 1 personal contractual (1 </a:t>
            </a:r>
            <a:r>
              <a:rPr lang="mr-IN" dirty="0">
                <a:latin typeface="Book Antiqua" panose="02040602050305030304" pitchFamily="18" charset="0"/>
              </a:rPr>
              <a:t>–</a:t>
            </a:r>
            <a:r>
              <a:rPr lang="ro-RO" dirty="0">
                <a:latin typeface="Book Antiqua" panose="02040602050305030304" pitchFamily="18" charset="0"/>
              </a:rPr>
              <a:t> consilierul primarului </a:t>
            </a:r>
            <a:r>
              <a:rPr lang="mr-IN" dirty="0">
                <a:latin typeface="Book Antiqua" panose="02040602050305030304" pitchFamily="18" charset="0"/>
              </a:rPr>
              <a:t>–</a:t>
            </a:r>
            <a:r>
              <a:rPr lang="ro-RO" dirty="0">
                <a:latin typeface="Book Antiqua" panose="02040602050305030304" pitchFamily="18" charset="0"/>
              </a:rPr>
              <a:t> demisie)</a:t>
            </a:r>
            <a:endParaRPr lang="en-US" dirty="0">
              <a:latin typeface="Book Antiqua" panose="02040602050305030304" pitchFamily="18" charset="0"/>
            </a:endParaRPr>
          </a:p>
          <a:p>
            <a:pPr eaLnBrk="1" hangingPunct="1"/>
            <a:r>
              <a:rPr lang="ro-RO" sz="2400" dirty="0">
                <a:latin typeface="Book Antiqua" panose="02040602050305030304" pitchFamily="18" charset="0"/>
              </a:rPr>
              <a:t>Aparatul </a:t>
            </a:r>
            <a:r>
              <a:rPr lang="en-US" sz="2400" dirty="0">
                <a:latin typeface="Book Antiqua" panose="02040602050305030304" pitchFamily="18" charset="0"/>
              </a:rPr>
              <a:t>P</a:t>
            </a:r>
            <a:r>
              <a:rPr lang="ro-RO" sz="2400" dirty="0">
                <a:latin typeface="Book Antiqua" panose="02040602050305030304" pitchFamily="18" charset="0"/>
              </a:rPr>
              <a:t>rimăriei avea următoarea structură ocupată la finele lui 20</a:t>
            </a:r>
            <a:r>
              <a:rPr lang="en-US" sz="2400" dirty="0">
                <a:latin typeface="Book Antiqua" panose="02040602050305030304" pitchFamily="18" charset="0"/>
              </a:rPr>
              <a:t>17</a:t>
            </a:r>
            <a:r>
              <a:rPr lang="ro-RO" sz="2400" dirty="0">
                <a:latin typeface="Book Antiqua" panose="02040602050305030304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aphicFrame>
        <p:nvGraphicFramePr>
          <p:cNvPr id="10318" name="Group 7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2185534"/>
              </p:ext>
            </p:extLst>
          </p:nvPr>
        </p:nvGraphicFramePr>
        <p:xfrm>
          <a:off x="683565" y="3068960"/>
          <a:ext cx="7776871" cy="3048000"/>
        </p:xfrm>
        <a:graphic>
          <a:graphicData uri="http://schemas.openxmlformats.org/drawingml/2006/table">
            <a:tbl>
              <a:tblPr/>
              <a:tblGrid>
                <a:gridCol w="173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8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2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82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2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13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1372">
                  <a:extLst>
                    <a:ext uri="{9D8B030D-6E8A-4147-A177-3AD203B41FA5}">
                      <a16:colId xmlns:a16="http://schemas.microsoft.com/office/drawing/2014/main" val="953676968"/>
                    </a:ext>
                  </a:extLst>
                </a:gridCol>
              </a:tblGrid>
              <a:tr h="272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2007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2008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2013</a:t>
                      </a:r>
                      <a:endParaRPr kumimoji="0" lang="ro-RO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2016</a:t>
                      </a:r>
                      <a:endParaRPr kumimoji="0" lang="ro-RO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2017</a:t>
                      </a:r>
                      <a:endParaRPr kumimoji="0" lang="ro-RO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Funcții alese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Funcționari publici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Personal contractual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o-RO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ro-RO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o-RO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o-RO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o-RO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ANGAJAȚI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NORME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½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 ½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 ½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½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 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 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26½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</a:t>
                      </a:r>
                      <a:r>
                        <a:rPr kumimoji="0" lang="ro-R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ăți prin cooperare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Asistenți persoane cu handicap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</a:t>
                      </a:r>
                      <a:r>
                        <a:rPr kumimoji="0" lang="ro-R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ăți în cadrul proiectelor europene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BA43813F-B267-4DE8-9248-DCA3444ADB4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/>
              <a:t>Învăţământ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o-RO" sz="2400" dirty="0">
                <a:latin typeface="Book Antiqua" panose="02040602050305030304" pitchFamily="18" charset="0"/>
              </a:rPr>
              <a:t>În anul școlar 2017-2018 au existat în cadrul Școlii Gimnaziale Dudeștii Noi un număr de </a:t>
            </a:r>
            <a:r>
              <a:rPr lang="ro-RO" sz="2400" b="1" dirty="0">
                <a:latin typeface="Book Antiqua" panose="02040602050305030304" pitchFamily="18" charset="0"/>
              </a:rPr>
              <a:t>3</a:t>
            </a:r>
            <a:r>
              <a:rPr lang="ro-RO" sz="2400" dirty="0">
                <a:latin typeface="Book Antiqua" panose="02040602050305030304" pitchFamily="18" charset="0"/>
              </a:rPr>
              <a:t> grupe din învățământul preșcolar, </a:t>
            </a:r>
            <a:r>
              <a:rPr lang="ro-RO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2</a:t>
            </a:r>
            <a:r>
              <a:rPr lang="ro-RO" sz="2400" dirty="0">
                <a:latin typeface="Book Antiqua" panose="02040602050305030304" pitchFamily="18" charset="0"/>
              </a:rPr>
              <a:t> clase pregătitoare, </a:t>
            </a:r>
            <a:r>
              <a:rPr lang="ro-RO" sz="2400" b="1" dirty="0">
                <a:latin typeface="Book Antiqua" panose="02040602050305030304" pitchFamily="18" charset="0"/>
              </a:rPr>
              <a:t>4</a:t>
            </a:r>
            <a:r>
              <a:rPr lang="ro-RO" sz="2400" dirty="0">
                <a:latin typeface="Book Antiqua" panose="02040602050305030304" pitchFamily="18" charset="0"/>
              </a:rPr>
              <a:t> clase din învățământul primar și </a:t>
            </a:r>
            <a:r>
              <a:rPr lang="ro-RO" sz="2400" b="1" dirty="0">
                <a:latin typeface="Book Antiqua" panose="02040602050305030304" pitchFamily="18" charset="0"/>
              </a:rPr>
              <a:t>4</a:t>
            </a:r>
            <a:r>
              <a:rPr lang="ro-RO" sz="2400" dirty="0">
                <a:latin typeface="Book Antiqua" panose="02040602050305030304" pitchFamily="18" charset="0"/>
              </a:rPr>
              <a:t> clase din învățământul gimnazial</a:t>
            </a:r>
          </a:p>
          <a:p>
            <a:pPr eaLnBrk="1" hangingPunct="1">
              <a:lnSpc>
                <a:spcPct val="80000"/>
              </a:lnSpc>
            </a:pPr>
            <a:r>
              <a:rPr lang="ro-RO" dirty="0">
                <a:latin typeface="Book Antiqua" panose="02040602050305030304" pitchFamily="18" charset="0"/>
              </a:rPr>
              <a:t>Numărul de copii din învățământul preșcolar: </a:t>
            </a:r>
            <a:r>
              <a:rPr lang="ro-RO" b="1" dirty="0">
                <a:latin typeface="Book Antiqua" panose="02040602050305030304" pitchFamily="18" charset="0"/>
              </a:rPr>
              <a:t>90 </a:t>
            </a:r>
            <a:r>
              <a:rPr lang="ro-RO" dirty="0">
                <a:latin typeface="Book Antiqua" panose="02040602050305030304" pitchFamily="18" charset="0"/>
              </a:rPr>
              <a:t>(</a:t>
            </a:r>
            <a:r>
              <a:rPr lang="ro-RO" b="1" dirty="0">
                <a:latin typeface="Book Antiqua" panose="02040602050305030304" pitchFamily="18" charset="0"/>
              </a:rPr>
              <a:t>90</a:t>
            </a:r>
            <a:r>
              <a:rPr lang="ro-RO" dirty="0">
                <a:latin typeface="Book Antiqua" panose="02040602050305030304" pitchFamily="18" charset="0"/>
              </a:rPr>
              <a:t> în 2016/2017)</a:t>
            </a:r>
          </a:p>
          <a:p>
            <a:pPr>
              <a:lnSpc>
                <a:spcPct val="80000"/>
              </a:lnSpc>
            </a:pPr>
            <a:r>
              <a:rPr lang="ro-RO" dirty="0">
                <a:latin typeface="Book Antiqua" panose="02040602050305030304" pitchFamily="18" charset="0"/>
              </a:rPr>
              <a:t>Numărul de copii din învățământul primar: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145</a:t>
            </a:r>
            <a:r>
              <a:rPr lang="ro-RO" dirty="0">
                <a:latin typeface="Book Antiqua" panose="02040602050305030304" pitchFamily="18" charset="0"/>
              </a:rPr>
              <a:t> (</a:t>
            </a:r>
            <a:r>
              <a:rPr lang="ro-RO" b="1" dirty="0">
                <a:latin typeface="Book Antiqua" panose="02040602050305030304" pitchFamily="18" charset="0"/>
              </a:rPr>
              <a:t>110</a:t>
            </a:r>
            <a:r>
              <a:rPr lang="ro-RO" dirty="0">
                <a:latin typeface="Book Antiqua" panose="02040602050305030304" pitchFamily="18" charset="0"/>
              </a:rPr>
              <a:t> în anul 2016/2017)</a:t>
            </a:r>
          </a:p>
          <a:p>
            <a:pPr>
              <a:lnSpc>
                <a:spcPct val="80000"/>
              </a:lnSpc>
            </a:pPr>
            <a:r>
              <a:rPr lang="ro-RO" dirty="0">
                <a:latin typeface="Book Antiqua" panose="02040602050305030304" pitchFamily="18" charset="0"/>
              </a:rPr>
              <a:t>Numărul de copii din învățământul gimnazial: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99</a:t>
            </a:r>
            <a:r>
              <a:rPr lang="ro-RO" dirty="0">
                <a:latin typeface="Book Antiqua" panose="02040602050305030304" pitchFamily="18" charset="0"/>
              </a:rPr>
              <a:t> (</a:t>
            </a:r>
            <a:r>
              <a:rPr lang="ro-RO" b="1" dirty="0">
                <a:latin typeface="Book Antiqua" panose="02040602050305030304" pitchFamily="18" charset="0"/>
              </a:rPr>
              <a:t>94</a:t>
            </a:r>
            <a:r>
              <a:rPr lang="ro-RO" dirty="0">
                <a:latin typeface="Book Antiqua" panose="02040602050305030304" pitchFamily="18" charset="0"/>
              </a:rPr>
              <a:t> în anul 2016/2017) </a:t>
            </a:r>
            <a:endParaRPr lang="ro-RO" b="1" dirty="0"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ro-RO" dirty="0">
                <a:latin typeface="Book Antiqua" panose="02040602050305030304" pitchFamily="18" charset="0"/>
              </a:rPr>
              <a:t>TOTAL: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324</a:t>
            </a:r>
            <a:r>
              <a:rPr lang="ro-RO" dirty="0">
                <a:latin typeface="Book Antiqua" panose="02040602050305030304" pitchFamily="18" charset="0"/>
              </a:rPr>
              <a:t> (</a:t>
            </a:r>
            <a:r>
              <a:rPr lang="ro-RO" b="1" dirty="0">
                <a:latin typeface="Book Antiqua" panose="02040602050305030304" pitchFamily="18" charset="0"/>
              </a:rPr>
              <a:t>294</a:t>
            </a:r>
            <a:r>
              <a:rPr lang="ro-RO" dirty="0">
                <a:latin typeface="Book Antiqua" panose="02040602050305030304" pitchFamily="18" charset="0"/>
              </a:rPr>
              <a:t> în anul 2016/2017)</a:t>
            </a:r>
            <a:endParaRPr lang="ro-RO" b="1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477F37-80C5-4B9F-B971-73ADEE0FFE4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73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/>
              <a:t>Învăţământ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o-RO" dirty="0">
                <a:latin typeface="Book Antiqua" panose="02040602050305030304" pitchFamily="18" charset="0"/>
              </a:rPr>
              <a:t>Număr de cadre didactice calificate: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22</a:t>
            </a:r>
            <a:r>
              <a:rPr lang="ro-RO" b="1" dirty="0"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din 22</a:t>
            </a:r>
          </a:p>
          <a:p>
            <a:pPr>
              <a:lnSpc>
                <a:spcPct val="80000"/>
              </a:lnSpc>
            </a:pPr>
            <a:r>
              <a:rPr lang="ro-RO" dirty="0">
                <a:latin typeface="Book Antiqua" panose="02040602050305030304" pitchFamily="18" charset="0"/>
              </a:rPr>
              <a:t>Număr de elevi care au abandonat școala: 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3</a:t>
            </a:r>
            <a:r>
              <a:rPr lang="ro-RO" b="1" dirty="0"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(față de </a:t>
            </a:r>
            <a:r>
              <a:rPr lang="ro-RO" b="1" dirty="0">
                <a:latin typeface="Book Antiqua" panose="02040602050305030304" pitchFamily="18" charset="0"/>
              </a:rPr>
              <a:t>2</a:t>
            </a:r>
            <a:r>
              <a:rPr lang="ro-RO" dirty="0">
                <a:latin typeface="Book Antiqua" panose="02040602050305030304" pitchFamily="18" charset="0"/>
              </a:rPr>
              <a:t> în 2016/2017)</a:t>
            </a:r>
          </a:p>
          <a:p>
            <a:pPr>
              <a:lnSpc>
                <a:spcPct val="80000"/>
              </a:lnSpc>
            </a:pPr>
            <a:r>
              <a:rPr lang="ro-RO" dirty="0">
                <a:latin typeface="Book Antiqua" panose="02040602050305030304" pitchFamily="18" charset="0"/>
              </a:rPr>
              <a:t>Număr elevi repetenți: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12</a:t>
            </a:r>
            <a:r>
              <a:rPr lang="ro-RO" b="1" dirty="0"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(</a:t>
            </a:r>
            <a:r>
              <a:rPr lang="ro-RO" b="1" dirty="0">
                <a:latin typeface="Book Antiqua" panose="02040602050305030304" pitchFamily="18" charset="0"/>
              </a:rPr>
              <a:t>16 </a:t>
            </a:r>
            <a:r>
              <a:rPr lang="ro-RO" dirty="0">
                <a:latin typeface="Book Antiqua" panose="02040602050305030304" pitchFamily="18" charset="0"/>
              </a:rPr>
              <a:t>în anul 2016/2017)</a:t>
            </a:r>
            <a:endParaRPr lang="ro-RO" b="1" dirty="0"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ro-RO" dirty="0">
                <a:latin typeface="Book Antiqua" panose="02040602050305030304" pitchFamily="18" charset="0"/>
              </a:rPr>
              <a:t>Rata de promovabilitate: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95,1%</a:t>
            </a:r>
            <a:r>
              <a:rPr lang="ro-RO" dirty="0">
                <a:latin typeface="Book Antiqua" panose="02040602050305030304" pitchFamily="18" charset="0"/>
              </a:rPr>
              <a:t> (</a:t>
            </a:r>
            <a:r>
              <a:rPr lang="ro-RO" b="1" dirty="0">
                <a:latin typeface="Book Antiqua" panose="02040602050305030304" pitchFamily="18" charset="0"/>
              </a:rPr>
              <a:t>92,2%</a:t>
            </a:r>
            <a:r>
              <a:rPr lang="ro-RO" dirty="0">
                <a:latin typeface="Book Antiqua" panose="02040602050305030304" pitchFamily="18" charset="0"/>
              </a:rPr>
              <a:t> în anul 2016/2017)</a:t>
            </a:r>
          </a:p>
          <a:p>
            <a:pPr eaLnBrk="1" hangingPunct="1">
              <a:lnSpc>
                <a:spcPct val="80000"/>
              </a:lnSpc>
            </a:pPr>
            <a:endParaRPr lang="ro-RO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477F37-80C5-4B9F-B971-73ADEE0FFE4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15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/>
              <a:t>Învăţământ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o-RO" sz="2400" dirty="0">
                <a:latin typeface="Book Antiqua" panose="02040602050305030304" pitchFamily="18" charset="0"/>
              </a:rPr>
              <a:t>În decursul anului 2018 s</a:t>
            </a:r>
            <a:r>
              <a:rPr lang="ro-RO" dirty="0">
                <a:latin typeface="Book Antiqua" panose="02040602050305030304" pitchFamily="18" charset="0"/>
              </a:rPr>
              <a:t>-a realizat lucrarea de construire și dotare a terenului de sport din cadrul Școlii Gimnaziale</a:t>
            </a:r>
          </a:p>
          <a:p>
            <a:pPr>
              <a:lnSpc>
                <a:spcPct val="80000"/>
              </a:lnSpc>
            </a:pPr>
            <a:r>
              <a:rPr lang="ro-RO" dirty="0">
                <a:latin typeface="Book Antiqua" panose="02040602050305030304" pitchFamily="18" charset="0"/>
              </a:rPr>
              <a:t>Realizarea parcărilor din fața școlii</a:t>
            </a:r>
          </a:p>
          <a:p>
            <a:pPr>
              <a:lnSpc>
                <a:spcPct val="80000"/>
              </a:lnSpc>
            </a:pPr>
            <a:r>
              <a:rPr lang="ro-RO" dirty="0">
                <a:latin typeface="Book Antiqua" panose="02040602050305030304" pitchFamily="18" charset="0"/>
              </a:rPr>
              <a:t>S-a remarcat o reducere a absenteismului printr-o mai bună comunicare între familiile elevilor și școală precum și prin creșterea disciplinei în școală având ca dovadă scăderea numărului elevilor cu nota scăzută la purtare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477F37-80C5-4B9F-B971-73ADEE0FFE4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03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/>
              <a:t>Învăţământ</a:t>
            </a:r>
            <a:endParaRPr lang="en-US" dirty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Instituirea programului „Școala după școală” pentru care s-a cheltuit din bugetul local suma de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107.022 de lei </a:t>
            </a:r>
            <a:r>
              <a:rPr lang="ro-RO" dirty="0">
                <a:latin typeface="Book Antiqua" panose="02040602050305030304" pitchFamily="18" charset="0"/>
              </a:rPr>
              <a:t>(</a:t>
            </a:r>
            <a:r>
              <a:rPr lang="ro-RO" b="1" dirty="0">
                <a:latin typeface="Book Antiqua" panose="02040602050305030304" pitchFamily="18" charset="0"/>
              </a:rPr>
              <a:t>9.250 de lei </a:t>
            </a:r>
            <a:r>
              <a:rPr lang="ro-RO" dirty="0">
                <a:latin typeface="Book Antiqua" panose="02040602050305030304" pitchFamily="18" charset="0"/>
              </a:rPr>
              <a:t>în 2017)</a:t>
            </a:r>
          </a:p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Recompense pentru </a:t>
            </a:r>
            <a:r>
              <a:rPr lang="ro-RO" dirty="0" err="1">
                <a:latin typeface="Book Antiqua" panose="02040602050305030304" pitchFamily="18" charset="0"/>
              </a:rPr>
              <a:t>premianţi</a:t>
            </a:r>
            <a:r>
              <a:rPr lang="ro-RO" dirty="0">
                <a:latin typeface="Book Antiqua" panose="02040602050305030304" pitchFamily="18" charset="0"/>
              </a:rPr>
              <a:t> sub formă de cursuri de tenis sau </a:t>
            </a:r>
            <a:r>
              <a:rPr lang="ro-RO" dirty="0" err="1">
                <a:latin typeface="Book Antiqua" panose="02040602050305030304" pitchFamily="18" charset="0"/>
              </a:rPr>
              <a:t>înnot</a:t>
            </a:r>
            <a:endParaRPr lang="ro-RO" dirty="0">
              <a:latin typeface="Book Antiqua" panose="02040602050305030304" pitchFamily="18" charset="0"/>
            </a:endParaRPr>
          </a:p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Burse sociale, de merit și de excelență din bugetul local, în cuantum total de 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21.089 de lei </a:t>
            </a:r>
            <a:r>
              <a:rPr lang="ro-RO" dirty="0">
                <a:latin typeface="Book Antiqua" panose="02040602050305030304" pitchFamily="18" charset="0"/>
              </a:rPr>
              <a:t>(</a:t>
            </a:r>
            <a:r>
              <a:rPr lang="ro-RO" b="1" dirty="0">
                <a:latin typeface="Book Antiqua" panose="02040602050305030304" pitchFamily="18" charset="0"/>
              </a:rPr>
              <a:t>21.558 lei </a:t>
            </a:r>
            <a:r>
              <a:rPr lang="ro-RO" dirty="0">
                <a:latin typeface="Book Antiqua" panose="02040602050305030304" pitchFamily="18" charset="0"/>
              </a:rPr>
              <a:t>în 2017)</a:t>
            </a:r>
          </a:p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S-au decontat din bugetul local costurile cu naveta cadrelor didactice în cuantum total de </a:t>
            </a:r>
            <a:r>
              <a:rPr lang="ro-RO" b="1" dirty="0">
                <a:latin typeface="Book Antiqua" panose="02040602050305030304" pitchFamily="18" charset="0"/>
              </a:rPr>
              <a:t>19.726 de lei</a:t>
            </a:r>
          </a:p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Școala Gimnazială a depus toate proiectele declarate câștigătoare prin Programul „ProEducaţia” finanțat din bugetul local, respectiv 11 proiecte iar </a:t>
            </a:r>
            <a:r>
              <a:rPr lang="ro-RO" b="1" dirty="0">
                <a:latin typeface="Book Antiqua" panose="02040602050305030304" pitchFamily="18" charset="0"/>
              </a:rPr>
              <a:t>8 </a:t>
            </a:r>
            <a:r>
              <a:rPr lang="ro-RO" dirty="0">
                <a:latin typeface="Book Antiqua" panose="02040602050305030304" pitchFamily="18" charset="0"/>
              </a:rPr>
              <a:t>proiecte au fost finanțate, suma plătită efectiv fiind de 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41.420 de lei </a:t>
            </a:r>
            <a:r>
              <a:rPr lang="ro-RO" b="1" dirty="0">
                <a:solidFill>
                  <a:schemeClr val="tx1"/>
                </a:solidFill>
                <a:latin typeface="Book Antiqua" panose="02040602050305030304" pitchFamily="18" charset="0"/>
              </a:rPr>
              <a:t>față de </a:t>
            </a:r>
            <a:r>
              <a:rPr lang="ro-RO" b="1" dirty="0">
                <a:latin typeface="Book Antiqua" panose="02040602050305030304" pitchFamily="18" charset="0"/>
              </a:rPr>
              <a:t>96.361 de lei </a:t>
            </a:r>
            <a:r>
              <a:rPr lang="ro-RO" dirty="0">
                <a:latin typeface="Book Antiqua" panose="02040602050305030304" pitchFamily="18" charset="0"/>
              </a:rPr>
              <a:t>în 2017</a:t>
            </a:r>
          </a:p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Manifestările realizate de școală în colaborare cu Primăria</a:t>
            </a:r>
          </a:p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Programul “ProCultura”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778E81-31F8-4CC8-912F-68CF686CD85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/>
              <a:t>Învăţământ</a:t>
            </a:r>
            <a:endParaRPr lang="en-US" dirty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Instituirea programului „Școala după școală”</a:t>
            </a:r>
          </a:p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Recompense pentru </a:t>
            </a:r>
            <a:r>
              <a:rPr lang="ro-RO" dirty="0" err="1">
                <a:latin typeface="Book Antiqua" panose="02040602050305030304" pitchFamily="18" charset="0"/>
              </a:rPr>
              <a:t>premianţi</a:t>
            </a:r>
            <a:endParaRPr lang="ro-RO" dirty="0">
              <a:latin typeface="Book Antiqua" panose="02040602050305030304" pitchFamily="18" charset="0"/>
            </a:endParaRPr>
          </a:p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Burse sociale, de merit și de excelență din bugetul local</a:t>
            </a:r>
          </a:p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Programul „</a:t>
            </a:r>
            <a:r>
              <a:rPr lang="ro-RO" dirty="0" err="1">
                <a:latin typeface="Book Antiqua" panose="02040602050305030304" pitchFamily="18" charset="0"/>
              </a:rPr>
              <a:t>ProEducaţia</a:t>
            </a:r>
            <a:r>
              <a:rPr lang="ro-RO" dirty="0">
                <a:latin typeface="Book Antiqua" panose="02040602050305030304" pitchFamily="18" charset="0"/>
              </a:rPr>
              <a:t>”</a:t>
            </a:r>
          </a:p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Manifestările realizate de școală în colaborare cu Primăria</a:t>
            </a:r>
          </a:p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Programul “ProCultura”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778E81-31F8-4CC8-912F-68CF686CD85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31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Stare civilă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92577347"/>
              </p:ext>
            </p:extLst>
          </p:nvPr>
        </p:nvGraphicFramePr>
        <p:xfrm>
          <a:off x="762000" y="1988840"/>
          <a:ext cx="7626424" cy="396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78EBD-6DC9-459F-992A-B3A9ACB9B93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Stare civilă</a:t>
            </a:r>
            <a:endParaRPr lang="en-US" dirty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5029" y="1700808"/>
            <a:ext cx="4752528" cy="566734"/>
          </a:xfrm>
        </p:spPr>
        <p:txBody>
          <a:bodyPr>
            <a:normAutofit/>
          </a:bodyPr>
          <a:lstStyle/>
          <a:p>
            <a:pPr eaLnBrk="1" hangingPunct="1"/>
            <a:r>
              <a:rPr lang="ro-RO" sz="2400" dirty="0"/>
              <a:t>Spor natural – date Primărie</a:t>
            </a:r>
          </a:p>
          <a:p>
            <a:pPr eaLnBrk="1" hangingPunct="1"/>
            <a:endParaRPr lang="ro-RO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77788717"/>
              </p:ext>
            </p:extLst>
          </p:nvPr>
        </p:nvGraphicFramePr>
        <p:xfrm>
          <a:off x="892943" y="2172590"/>
          <a:ext cx="735811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78EBD-6DC9-459F-992A-B3A9ACB9B93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Stare civilă</a:t>
            </a:r>
            <a:endParaRPr lang="en-US" dirty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2005" y="1652105"/>
            <a:ext cx="3733800" cy="566734"/>
          </a:xfrm>
        </p:spPr>
        <p:txBody>
          <a:bodyPr>
            <a:normAutofit/>
          </a:bodyPr>
          <a:lstStyle/>
          <a:p>
            <a:pPr eaLnBrk="1" hangingPunct="1"/>
            <a:r>
              <a:rPr lang="ro-RO" sz="2400" dirty="0"/>
              <a:t>Spor natural – date INS</a:t>
            </a:r>
          </a:p>
          <a:p>
            <a:pPr eaLnBrk="1" hangingPunct="1"/>
            <a:endParaRPr lang="ro-RO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67900909"/>
              </p:ext>
            </p:extLst>
          </p:nvPr>
        </p:nvGraphicFramePr>
        <p:xfrm>
          <a:off x="906748" y="2218839"/>
          <a:ext cx="735811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78EBD-6DC9-459F-992A-B3A9ACB9B93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Stare civilă</a:t>
            </a:r>
            <a:endParaRPr lang="en-US" dirty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38049"/>
            <a:ext cx="3733800" cy="566734"/>
          </a:xfrm>
        </p:spPr>
        <p:txBody>
          <a:bodyPr>
            <a:normAutofit/>
          </a:bodyPr>
          <a:lstStyle/>
          <a:p>
            <a:pPr eaLnBrk="1" hangingPunct="1"/>
            <a:r>
              <a:rPr lang="ro-RO" sz="2400" dirty="0">
                <a:latin typeface="Book Antiqua" panose="02040602050305030304" pitchFamily="18" charset="0"/>
              </a:rPr>
              <a:t>Migrația persoanelor</a:t>
            </a:r>
          </a:p>
          <a:p>
            <a:pPr eaLnBrk="1" hangingPunct="1"/>
            <a:endParaRPr lang="ro-RO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58518409"/>
              </p:ext>
            </p:extLst>
          </p:nvPr>
        </p:nvGraphicFramePr>
        <p:xfrm>
          <a:off x="892943" y="2174319"/>
          <a:ext cx="735811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78EBD-6DC9-459F-992A-B3A9ACB9B93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70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Evidenţa </a:t>
            </a:r>
            <a:r>
              <a:rPr lang="ro-RO" dirty="0"/>
              <a:t>persoanelor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584" y="2348880"/>
            <a:ext cx="7694240" cy="3724275"/>
          </a:xfrm>
        </p:spPr>
        <p:txBody>
          <a:bodyPr/>
          <a:lstStyle/>
          <a:p>
            <a:r>
              <a:rPr lang="ro-RO" dirty="0">
                <a:solidFill>
                  <a:srgbClr val="FF0000"/>
                </a:solidFill>
                <a:latin typeface="Book Antiqua" panose="02040602050305030304" pitchFamily="18" charset="0"/>
              </a:rPr>
              <a:t>529</a:t>
            </a:r>
            <a:r>
              <a:rPr lang="ro-RO" dirty="0">
                <a:latin typeface="Book Antiqua" panose="02040602050305030304" pitchFamily="18" charset="0"/>
              </a:rPr>
              <a:t> cărţi de identitate eliberate (</a:t>
            </a:r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534</a:t>
            </a:r>
            <a:r>
              <a:rPr lang="ro-RO" dirty="0">
                <a:latin typeface="Book Antiqua" panose="02040602050305030304" pitchFamily="18" charset="0"/>
              </a:rPr>
              <a:t> în 2017)</a:t>
            </a:r>
          </a:p>
          <a:p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15</a:t>
            </a:r>
            <a:r>
              <a:rPr lang="ro-RO" dirty="0">
                <a:latin typeface="Book Antiqua" panose="02040602050305030304" pitchFamily="18" charset="0"/>
              </a:rPr>
              <a:t> cărţi de identitate provizorii eliberate (</a:t>
            </a:r>
            <a:r>
              <a:rPr lang="ro-RO" dirty="0">
                <a:solidFill>
                  <a:srgbClr val="FF0000"/>
                </a:solidFill>
                <a:latin typeface="Book Antiqua" panose="02040602050305030304" pitchFamily="18" charset="0"/>
              </a:rPr>
              <a:t>8</a:t>
            </a:r>
            <a:r>
              <a:rPr lang="ro-RO" dirty="0">
                <a:latin typeface="Book Antiqua" panose="02040602050305030304" pitchFamily="18" charset="0"/>
              </a:rPr>
              <a:t> în 2017)</a:t>
            </a:r>
          </a:p>
          <a:p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42 </a:t>
            </a:r>
            <a:r>
              <a:rPr lang="ro-RO" dirty="0">
                <a:latin typeface="Book Antiqua" panose="02040602050305030304" pitchFamily="18" charset="0"/>
              </a:rPr>
              <a:t>vize de reședință (</a:t>
            </a:r>
            <a:r>
              <a:rPr lang="ro-RO" dirty="0">
                <a:solidFill>
                  <a:srgbClr val="FF0000"/>
                </a:solidFill>
                <a:latin typeface="Book Antiqua" panose="02040602050305030304" pitchFamily="18" charset="0"/>
              </a:rPr>
              <a:t>30</a:t>
            </a:r>
            <a:r>
              <a:rPr lang="ro-RO" dirty="0">
                <a:latin typeface="Book Antiqua" panose="02040602050305030304" pitchFamily="18" charset="0"/>
              </a:rPr>
              <a:t> în 2017)</a:t>
            </a:r>
          </a:p>
          <a:p>
            <a:r>
              <a:rPr lang="ro-RO">
                <a:solidFill>
                  <a:srgbClr val="009900"/>
                </a:solidFill>
                <a:latin typeface="Book Antiqua" panose="02040602050305030304" pitchFamily="18" charset="0"/>
              </a:rPr>
              <a:t>2.859</a:t>
            </a:r>
            <a:r>
              <a:rPr lang="ro-RO"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alegători în listele electorale permanente </a:t>
            </a:r>
            <a:r>
              <a:rPr lang="ro-RO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(2.678 la finele lui 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F3FB3-E664-4AA1-8D4D-A3C92F5DBD8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482408" cy="1143000"/>
          </a:xfrm>
        </p:spPr>
        <p:txBody>
          <a:bodyPr/>
          <a:lstStyle/>
          <a:p>
            <a:pPr eaLnBrk="1" hangingPunct="1"/>
            <a:r>
              <a:rPr lang="ro-RO" dirty="0"/>
              <a:t>Administraţie</a:t>
            </a:r>
            <a:endParaRPr lang="en-US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785812" y="2571750"/>
            <a:ext cx="7602612" cy="338878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21</a:t>
            </a:r>
            <a:r>
              <a:rPr lang="ro-RO" dirty="0">
                <a:latin typeface="Book Antiqua" panose="02040602050305030304" pitchFamily="18" charset="0"/>
              </a:rPr>
              <a:t> contracte la notar (vânzare terenuri la licitaţie sau legi speciale) – 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16</a:t>
            </a:r>
            <a:r>
              <a:rPr lang="ro-RO" dirty="0">
                <a:latin typeface="Book Antiqua" panose="02040602050305030304" pitchFamily="18" charset="0"/>
              </a:rPr>
              <a:t> în 2018</a:t>
            </a:r>
          </a:p>
          <a:p>
            <a:pPr eaLnBrk="1" hangingPunct="1">
              <a:lnSpc>
                <a:spcPct val="80000"/>
              </a:lnSpc>
            </a:pP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160</a:t>
            </a:r>
            <a:r>
              <a:rPr lang="ro-RO" dirty="0">
                <a:latin typeface="Book Antiqua" panose="02040602050305030304" pitchFamily="18" charset="0"/>
              </a:rPr>
              <a:t> de contracte de achiziții publice (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132</a:t>
            </a:r>
            <a:r>
              <a:rPr lang="ro-RO" b="1" dirty="0"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în 2018)</a:t>
            </a:r>
          </a:p>
          <a:p>
            <a:pPr eaLnBrk="1" hangingPunct="1">
              <a:lnSpc>
                <a:spcPct val="80000"/>
              </a:lnSpc>
            </a:pPr>
            <a:r>
              <a:rPr lang="ro-RO" b="1" dirty="0">
                <a:latin typeface="Book Antiqua" panose="02040602050305030304" pitchFamily="18" charset="0"/>
              </a:rPr>
              <a:t>353</a:t>
            </a:r>
            <a:r>
              <a:rPr lang="ro-RO" dirty="0">
                <a:latin typeface="Book Antiqua" panose="02040602050305030304" pitchFamily="18" charset="0"/>
              </a:rPr>
              <a:t> achiziții directe și </a:t>
            </a:r>
          </a:p>
          <a:p>
            <a:pPr>
              <a:lnSpc>
                <a:spcPct val="80000"/>
              </a:lnSpc>
            </a:pP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9.542 </a:t>
            </a:r>
            <a:r>
              <a:rPr lang="en-US" dirty="0" err="1">
                <a:latin typeface="Book Antiqua" panose="02040602050305030304" pitchFamily="18" charset="0"/>
              </a:rPr>
              <a:t>documente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înregistrate și scanate (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7.998</a:t>
            </a:r>
            <a:r>
              <a:rPr lang="ro-RO" dirty="0">
                <a:latin typeface="Book Antiqua" panose="02040602050305030304" pitchFamily="18" charset="0"/>
              </a:rPr>
              <a:t> în 2018)</a:t>
            </a:r>
            <a:endParaRPr lang="en-US" dirty="0"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1.408 </a:t>
            </a:r>
            <a:r>
              <a:rPr lang="en-US" dirty="0" err="1">
                <a:latin typeface="Book Antiqua" panose="02040602050305030304" pitchFamily="18" charset="0"/>
              </a:rPr>
              <a:t>adeverin</a:t>
            </a:r>
            <a:r>
              <a:rPr lang="ro-RO" dirty="0">
                <a:latin typeface="Book Antiqua" panose="02040602050305030304" pitchFamily="18" charset="0"/>
              </a:rPr>
              <a:t>ţe eliberate (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1.031</a:t>
            </a:r>
            <a:r>
              <a:rPr lang="ro-RO" dirty="0">
                <a:latin typeface="Book Antiqua" panose="02040602050305030304" pitchFamily="18" charset="0"/>
              </a:rPr>
              <a:t> în 2017)</a:t>
            </a:r>
          </a:p>
          <a:p>
            <a:pPr eaLnBrk="1" hangingPunct="1">
              <a:lnSpc>
                <a:spcPct val="80000"/>
              </a:lnSpc>
            </a:pP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127</a:t>
            </a:r>
            <a:r>
              <a:rPr lang="ro-RO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cereri de branșare/racordare la apă-canal (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76</a:t>
            </a:r>
            <a:r>
              <a:rPr lang="ro-RO" dirty="0">
                <a:latin typeface="Book Antiqua" panose="02040602050305030304" pitchFamily="18" charset="0"/>
              </a:rPr>
              <a:t> în 2018)</a:t>
            </a:r>
          </a:p>
          <a:p>
            <a:pPr eaLnBrk="1" hangingPunct="1">
              <a:lnSpc>
                <a:spcPct val="80000"/>
              </a:lnSpc>
            </a:pP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10</a:t>
            </a:r>
            <a:r>
              <a:rPr lang="ro-RO" b="1" dirty="0">
                <a:latin typeface="Book Antiqua" panose="02040602050305030304" pitchFamily="18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solicitări de informaţii în baza Legii nr. 544/2001 privid liberul acces la informaţii cu caracter public (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7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 în 2018)</a:t>
            </a:r>
            <a:endParaRPr lang="en-US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</a:pPr>
            <a:r>
              <a:rPr lang="ro-RO" dirty="0">
                <a:latin typeface="Book Antiqua" panose="02040602050305030304" pitchFamily="18" charset="0"/>
              </a:rPr>
              <a:t>Acțiuni în instanță – 7 favorabil, 4 nefavorabil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EE55BEBF-2F68-4FC4-91FA-4E61F72951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Evidenţa </a:t>
            </a:r>
            <a:r>
              <a:rPr lang="ro-RO" dirty="0"/>
              <a:t>persoanelor</a:t>
            </a:r>
            <a:endParaRPr lang="en-US" dirty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0602" y="1772816"/>
            <a:ext cx="6326088" cy="562744"/>
          </a:xfrm>
        </p:spPr>
        <p:txBody>
          <a:bodyPr>
            <a:normAutofit/>
          </a:bodyPr>
          <a:lstStyle/>
          <a:p>
            <a:pPr eaLnBrk="1" hangingPunct="1"/>
            <a:r>
              <a:rPr lang="ro-RO" sz="2400" dirty="0" err="1"/>
              <a:t>Populaţia</a:t>
            </a:r>
            <a:r>
              <a:rPr lang="ro-RO" sz="2400" dirty="0"/>
              <a:t> – la 1 ianuarie (Sursa: </a:t>
            </a:r>
            <a:r>
              <a:rPr lang="en-US" sz="2400" dirty="0"/>
              <a:t>INS</a:t>
            </a:r>
            <a:r>
              <a:rPr lang="ro-RO" sz="2400" dirty="0"/>
              <a:t>)</a:t>
            </a:r>
            <a:endParaRPr lang="en-US" sz="2400" dirty="0"/>
          </a:p>
        </p:txBody>
      </p:sp>
      <p:graphicFrame>
        <p:nvGraphicFramePr>
          <p:cNvPr id="7" name="Object 2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21912368"/>
              </p:ext>
            </p:extLst>
          </p:nvPr>
        </p:nvGraphicFramePr>
        <p:xfrm>
          <a:off x="611560" y="2492896"/>
          <a:ext cx="7776864" cy="392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78EBD-6DC9-459F-992A-B3A9ACB9B93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Evidenţa </a:t>
            </a:r>
            <a:r>
              <a:rPr lang="ro-RO" dirty="0"/>
              <a:t>persoanelor</a:t>
            </a:r>
            <a:endParaRPr lang="en-US" dirty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190184" cy="3587079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Book Antiqua" panose="02040602050305030304" pitchFamily="18" charset="0"/>
              </a:rPr>
              <a:t>Comuna</a:t>
            </a:r>
            <a:r>
              <a:rPr lang="en-US" sz="2400" dirty="0">
                <a:latin typeface="Book Antiqua" panose="02040602050305030304" pitchFamily="18" charset="0"/>
              </a:rPr>
              <a:t> Dude</a:t>
            </a:r>
            <a:r>
              <a:rPr lang="ro-RO" sz="2400" dirty="0">
                <a:latin typeface="Book Antiqua" panose="02040602050305030304" pitchFamily="18" charset="0"/>
              </a:rPr>
              <a:t>știi Noi se află pe locul </a:t>
            </a:r>
            <a:r>
              <a:rPr lang="ro-RO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38</a:t>
            </a:r>
            <a:r>
              <a:rPr lang="ro-RO" sz="2400" dirty="0">
                <a:latin typeface="Book Antiqua" panose="02040602050305030304" pitchFamily="18" charset="0"/>
              </a:rPr>
              <a:t> în județul Timiș după numărul de locuitori (față de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38</a:t>
            </a:r>
            <a:r>
              <a:rPr lang="ro-RO" sz="2400" dirty="0">
                <a:latin typeface="Book Antiqua" panose="02040602050305030304" pitchFamily="18" charset="0"/>
              </a:rPr>
              <a:t> în 2017, respectiv </a:t>
            </a:r>
            <a:r>
              <a:rPr lang="ro-RO" sz="2400" b="1" dirty="0">
                <a:latin typeface="Book Antiqua" panose="02040602050305030304" pitchFamily="18" charset="0"/>
              </a:rPr>
              <a:t>67</a:t>
            </a:r>
            <a:r>
              <a:rPr lang="ro-RO" sz="2400" dirty="0">
                <a:latin typeface="Book Antiqua" panose="02040602050305030304" pitchFamily="18" charset="0"/>
              </a:rPr>
              <a:t> în 2005)</a:t>
            </a:r>
            <a:endParaRPr lang="en-US" sz="2400" dirty="0">
              <a:latin typeface="Book Antiqua" panose="02040602050305030304" pitchFamily="18" charset="0"/>
            </a:endParaRPr>
          </a:p>
          <a:p>
            <a:r>
              <a:rPr lang="en-US" dirty="0" err="1">
                <a:solidFill>
                  <a:srgbClr val="3E3D2D"/>
                </a:solidFill>
                <a:latin typeface="Book Antiqua" panose="02040602050305030304" pitchFamily="18" charset="0"/>
              </a:rPr>
              <a:t>Comuna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 Dude</a:t>
            </a:r>
            <a:r>
              <a:rPr lang="ro-RO" dirty="0">
                <a:solidFill>
                  <a:srgbClr val="3E3D2D"/>
                </a:solidFill>
                <a:latin typeface="Book Antiqua" panose="02040602050305030304" pitchFamily="18" charset="0"/>
              </a:rPr>
              <a:t>știi Noi se află pe locul 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5</a:t>
            </a:r>
            <a:r>
              <a:rPr lang="ro-RO" dirty="0">
                <a:solidFill>
                  <a:srgbClr val="3E3D2D"/>
                </a:solidFill>
                <a:latin typeface="Book Antiqua" panose="02040602050305030304" pitchFamily="18" charset="0"/>
              </a:rPr>
              <a:t> 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(</a:t>
            </a:r>
            <a:r>
              <a:rPr lang="en-US" b="1" dirty="0">
                <a:solidFill>
                  <a:srgbClr val="3E3D2D"/>
                </a:solidFill>
                <a:latin typeface="Book Antiqua" panose="02040602050305030304" pitchFamily="18" charset="0"/>
              </a:rPr>
              <a:t>6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rgbClr val="3E3D2D"/>
                </a:solidFill>
                <a:latin typeface="Book Antiqua" panose="02040602050305030304" pitchFamily="18" charset="0"/>
              </a:rPr>
              <a:t>în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 201</a:t>
            </a:r>
            <a:r>
              <a:rPr lang="ro-RO" dirty="0">
                <a:solidFill>
                  <a:srgbClr val="3E3D2D"/>
                </a:solidFill>
                <a:latin typeface="Book Antiqua" panose="02040602050305030304" pitchFamily="18" charset="0"/>
              </a:rPr>
              <a:t>7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) </a:t>
            </a:r>
            <a:r>
              <a:rPr lang="ro-RO" dirty="0">
                <a:solidFill>
                  <a:srgbClr val="3E3D2D"/>
                </a:solidFill>
                <a:latin typeface="Book Antiqua" panose="02040602050305030304" pitchFamily="18" charset="0"/>
              </a:rPr>
              <a:t>în județul Timiș după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rgbClr val="3E3D2D"/>
                </a:solidFill>
                <a:latin typeface="Book Antiqua" panose="02040602050305030304" pitchFamily="18" charset="0"/>
              </a:rPr>
              <a:t>creșterea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rgbClr val="3E3D2D"/>
                </a:solidFill>
                <a:latin typeface="Book Antiqua" panose="02040602050305030304" pitchFamily="18" charset="0"/>
              </a:rPr>
              <a:t>populației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rgbClr val="3E3D2D"/>
                </a:solidFill>
                <a:latin typeface="Book Antiqua" panose="02040602050305030304" pitchFamily="18" charset="0"/>
              </a:rPr>
              <a:t>față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 de </a:t>
            </a:r>
            <a:r>
              <a:rPr lang="en-US" dirty="0" err="1">
                <a:solidFill>
                  <a:srgbClr val="3E3D2D"/>
                </a:solidFill>
                <a:latin typeface="Book Antiqua" panose="02040602050305030304" pitchFamily="18" charset="0"/>
              </a:rPr>
              <a:t>anul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 2005 (</a:t>
            </a:r>
            <a:r>
              <a:rPr lang="en-US" b="1" dirty="0">
                <a:solidFill>
                  <a:srgbClr val="009900"/>
                </a:solidFill>
                <a:latin typeface="Book Antiqua" panose="02040602050305030304" pitchFamily="18" charset="0"/>
              </a:rPr>
              <a:t>4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9,4</a:t>
            </a:r>
            <a:r>
              <a:rPr lang="en-US" b="1" dirty="0">
                <a:solidFill>
                  <a:srgbClr val="009900"/>
                </a:solidFill>
                <a:latin typeface="Book Antiqua" panose="02040602050305030304" pitchFamily="18" charset="0"/>
              </a:rPr>
              <a:t>%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) </a:t>
            </a:r>
            <a:r>
              <a:rPr lang="en-US" dirty="0" err="1">
                <a:solidFill>
                  <a:srgbClr val="3E3D2D"/>
                </a:solidFill>
                <a:latin typeface="Book Antiqua" panose="02040602050305030304" pitchFamily="18" charset="0"/>
              </a:rPr>
              <a:t>și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rgbClr val="3E3D2D"/>
                </a:solidFill>
                <a:latin typeface="Book Antiqua" panose="02040602050305030304" pitchFamily="18" charset="0"/>
              </a:rPr>
              <a:t>pe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rgbClr val="3E3D2D"/>
                </a:solidFill>
                <a:latin typeface="Book Antiqua" panose="02040602050305030304" pitchFamily="18" charset="0"/>
              </a:rPr>
              <a:t>locul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 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8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 (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7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 </a:t>
            </a:r>
            <a:r>
              <a:rPr lang="en-US" dirty="0" err="1">
                <a:solidFill>
                  <a:srgbClr val="3E3D2D"/>
                </a:solidFill>
                <a:latin typeface="Book Antiqua" panose="02040602050305030304" pitchFamily="18" charset="0"/>
              </a:rPr>
              <a:t>în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 201</a:t>
            </a:r>
            <a:r>
              <a:rPr lang="ro-RO" dirty="0">
                <a:solidFill>
                  <a:srgbClr val="3E3D2D"/>
                </a:solidFill>
                <a:latin typeface="Book Antiqua" panose="02040602050305030304" pitchFamily="18" charset="0"/>
              </a:rPr>
              <a:t>7</a:t>
            </a:r>
            <a:r>
              <a:rPr lang="en-US" dirty="0">
                <a:solidFill>
                  <a:srgbClr val="3E3D2D"/>
                </a:solidFill>
                <a:latin typeface="Book Antiqua" panose="02040602050305030304" pitchFamily="18" charset="0"/>
              </a:rPr>
              <a:t>) </a:t>
            </a:r>
            <a:r>
              <a:rPr lang="pt-BR" dirty="0">
                <a:solidFill>
                  <a:srgbClr val="3E3D2D"/>
                </a:solidFill>
                <a:latin typeface="Book Antiqua" panose="02040602050305030304" pitchFamily="18" charset="0"/>
              </a:rPr>
              <a:t>după creșterea populației față de anul precedent (</a:t>
            </a:r>
            <a:r>
              <a:rPr lang="ro-RO" b="1" dirty="0">
                <a:solidFill>
                  <a:srgbClr val="009900"/>
                </a:solidFill>
                <a:latin typeface="Book Antiqua" panose="02040602050305030304" pitchFamily="18" charset="0"/>
              </a:rPr>
              <a:t>3,36</a:t>
            </a:r>
            <a:r>
              <a:rPr lang="pt-BR" b="1" dirty="0">
                <a:solidFill>
                  <a:srgbClr val="009900"/>
                </a:solidFill>
                <a:latin typeface="Book Antiqua" panose="02040602050305030304" pitchFamily="18" charset="0"/>
              </a:rPr>
              <a:t>%</a:t>
            </a:r>
            <a:r>
              <a:rPr lang="pt-BR" dirty="0">
                <a:solidFill>
                  <a:srgbClr val="3E3D2D"/>
                </a:solidFill>
                <a:latin typeface="Book Antiqua" panose="02040602050305030304" pitchFamily="18" charset="0"/>
              </a:rPr>
              <a:t>) 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638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78EBD-6DC9-459F-992A-B3A9ACB9B93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Evidenţa </a:t>
            </a:r>
            <a:r>
              <a:rPr lang="ro-RO" dirty="0"/>
              <a:t>persoanelor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F3FB3-E664-4AA1-8D4D-A3C92F5DBD8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18205011"/>
              </p:ext>
            </p:extLst>
          </p:nvPr>
        </p:nvGraphicFramePr>
        <p:xfrm>
          <a:off x="1403648" y="2132856"/>
          <a:ext cx="71287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2326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>
                <a:latin typeface="Book Antiqua" panose="02040602050305030304" pitchFamily="18" charset="0"/>
              </a:rPr>
              <a:t>Evidenţa</a:t>
            </a:r>
            <a:r>
              <a:rPr lang="ro-RO" dirty="0">
                <a:latin typeface="Book Antiqua" panose="02040602050305030304" pitchFamily="18" charset="0"/>
              </a:rPr>
              <a:t> șomerilor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F3FB3-E664-4AA1-8D4D-A3C92F5DBD8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52521708"/>
              </p:ext>
            </p:extLst>
          </p:nvPr>
        </p:nvGraphicFramePr>
        <p:xfrm>
          <a:off x="1403648" y="2132856"/>
          <a:ext cx="71287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23758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Evidenţa </a:t>
            </a:r>
            <a:r>
              <a:rPr lang="ro-RO" dirty="0"/>
              <a:t>șomerilor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F3FB3-E664-4AA1-8D4D-A3C92F5DBD8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19735140"/>
              </p:ext>
            </p:extLst>
          </p:nvPr>
        </p:nvGraphicFramePr>
        <p:xfrm>
          <a:off x="1007604" y="1772816"/>
          <a:ext cx="71287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77249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/>
              <a:t>Asistenţă </a:t>
            </a:r>
            <a:r>
              <a:rPr lang="ro-RO" dirty="0"/>
              <a:t>socială</a:t>
            </a:r>
            <a:endParaRPr lang="en-US" dirty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ro-RO" sz="2400" dirty="0">
                <a:latin typeface="Book Antiqua" panose="02040602050305030304" pitchFamily="18" charset="0"/>
              </a:rPr>
              <a:t>Cheltuielile cu asistența socială sunt în creștere</a:t>
            </a:r>
          </a:p>
          <a:p>
            <a:pPr eaLnBrk="1" hangingPunct="1"/>
            <a:r>
              <a:rPr lang="ro-RO" b="1" dirty="0">
                <a:solidFill>
                  <a:schemeClr val="tx1"/>
                </a:solidFill>
                <a:latin typeface="Book Antiqua" panose="02040602050305030304" pitchFamily="18" charset="0"/>
              </a:rPr>
              <a:t>26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indemnizații acordate persoanelor cu handicap grav </a:t>
            </a:r>
          </a:p>
          <a:p>
            <a:pPr eaLnBrk="1" hangingPunct="1"/>
            <a:r>
              <a:rPr lang="ro-RO" b="1" dirty="0">
                <a:solidFill>
                  <a:schemeClr val="tx1"/>
                </a:solidFill>
                <a:latin typeface="Book Antiqua" panose="02040602050305030304" pitchFamily="18" charset="0"/>
              </a:rPr>
              <a:t>14</a:t>
            </a:r>
            <a:r>
              <a:rPr lang="ro-RO" dirty="0">
                <a:solidFill>
                  <a:schemeClr val="tx1"/>
                </a:solidFill>
                <a:latin typeface="Book Antiqua" panose="02040602050305030304" pitchFamily="18" charset="0"/>
              </a:rPr>
              <a:t> asistenți personali ai persoanelor cu handicap grav</a:t>
            </a:r>
          </a:p>
          <a:p>
            <a:pPr eaLnBrk="1" hangingPunct="1"/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10</a:t>
            </a:r>
            <a:r>
              <a:rPr lang="ro-RO" dirty="0">
                <a:latin typeface="Book Antiqua" panose="02040602050305030304" pitchFamily="18" charset="0"/>
              </a:rPr>
              <a:t> de familii beneficiază de alocații pentru susținerea familiei</a:t>
            </a:r>
            <a:r>
              <a:rPr lang="en-US" dirty="0">
                <a:latin typeface="Book Antiqua" panose="02040602050305030304" pitchFamily="18" charset="0"/>
              </a:rPr>
              <a:t> (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24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î</a:t>
            </a:r>
            <a:r>
              <a:rPr lang="en-US" dirty="0">
                <a:latin typeface="Book Antiqua" panose="02040602050305030304" pitchFamily="18" charset="0"/>
              </a:rPr>
              <a:t>n 201</a:t>
            </a:r>
            <a:r>
              <a:rPr lang="ro-RO" dirty="0">
                <a:latin typeface="Book Antiqua" panose="02040602050305030304" pitchFamily="18" charset="0"/>
              </a:rPr>
              <a:t>7</a:t>
            </a:r>
            <a:r>
              <a:rPr lang="en-US" dirty="0">
                <a:latin typeface="Book Antiqua" panose="02040602050305030304" pitchFamily="18" charset="0"/>
              </a:rPr>
              <a:t>)</a:t>
            </a:r>
            <a:endParaRPr lang="ro-RO" sz="2400" dirty="0">
              <a:latin typeface="Book Antiqua" panose="02040602050305030304" pitchFamily="18" charset="0"/>
            </a:endParaRPr>
          </a:p>
          <a:p>
            <a:r>
              <a:rPr lang="ro-RO" sz="2400" dirty="0">
                <a:latin typeface="Book Antiqua" panose="02040602050305030304" pitchFamily="18" charset="0"/>
              </a:rPr>
              <a:t>H.C.L. ajutor de urgenţă - </a:t>
            </a:r>
            <a:r>
              <a:rPr lang="ro-RO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18</a:t>
            </a:r>
            <a:r>
              <a:rPr lang="ro-RO" sz="2400" dirty="0">
                <a:solidFill>
                  <a:srgbClr val="009900"/>
                </a:solidFill>
                <a:latin typeface="Book Antiqua" panose="02040602050305030304" pitchFamily="18" charset="0"/>
              </a:rPr>
              <a:t> </a:t>
            </a:r>
            <a:r>
              <a:rPr lang="ro-RO" sz="2400" dirty="0">
                <a:latin typeface="Book Antiqua" panose="02040602050305030304" pitchFamily="18" charset="0"/>
              </a:rPr>
              <a:t>dosare – </a:t>
            </a:r>
            <a:r>
              <a:rPr lang="ro-RO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34.350</a:t>
            </a:r>
            <a:r>
              <a:rPr lang="ro-RO" sz="2400" dirty="0">
                <a:solidFill>
                  <a:srgbClr val="009900"/>
                </a:solidFill>
                <a:latin typeface="Book Antiqua" panose="02040602050305030304" pitchFamily="18" charset="0"/>
              </a:rPr>
              <a:t> </a:t>
            </a:r>
            <a:r>
              <a:rPr lang="ro-RO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lei</a:t>
            </a:r>
            <a:r>
              <a:rPr lang="ro-RO" sz="2400" dirty="0">
                <a:solidFill>
                  <a:srgbClr val="009900"/>
                </a:solidFill>
                <a:latin typeface="Book Antiqua" panose="02040602050305030304" pitchFamily="18" charset="0"/>
              </a:rPr>
              <a:t> </a:t>
            </a:r>
            <a:r>
              <a:rPr lang="ro-RO" sz="2400" dirty="0">
                <a:latin typeface="Book Antiqua" panose="02040602050305030304" pitchFamily="18" charset="0"/>
              </a:rPr>
              <a:t>(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13</a:t>
            </a:r>
            <a:r>
              <a:rPr lang="ro-RO" dirty="0">
                <a:solidFill>
                  <a:srgbClr val="009900"/>
                </a:solidFill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dosare – </a:t>
            </a:r>
            <a:r>
              <a:rPr lang="ro-RO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28.500 lei </a:t>
            </a:r>
            <a:r>
              <a:rPr lang="ro-RO" sz="2400" dirty="0">
                <a:solidFill>
                  <a:schemeClr val="tx1"/>
                </a:solidFill>
                <a:latin typeface="Book Antiqua" panose="02040602050305030304" pitchFamily="18" charset="0"/>
              </a:rPr>
              <a:t>în 2017)</a:t>
            </a:r>
          </a:p>
          <a:p>
            <a:pPr eaLnBrk="1" hangingPunct="1"/>
            <a:r>
              <a:rPr lang="ro-RO" sz="2400" dirty="0">
                <a:latin typeface="Book Antiqua" panose="02040602050305030304" pitchFamily="18" charset="0"/>
              </a:rPr>
              <a:t>H.C.L. nr. 14/2017 privind unele măsuri cu caracter social – </a:t>
            </a:r>
            <a:r>
              <a:rPr lang="ro-RO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7 </a:t>
            </a:r>
            <a:r>
              <a:rPr lang="ro-RO" sz="2400" dirty="0">
                <a:latin typeface="Book Antiqua" panose="02040602050305030304" pitchFamily="18" charset="0"/>
              </a:rPr>
              <a:t>scutiri  (</a:t>
            </a:r>
            <a:r>
              <a:rPr lang="ro-RO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10</a:t>
            </a:r>
            <a:r>
              <a:rPr lang="ro-RO" sz="2400" dirty="0">
                <a:latin typeface="Book Antiqua" panose="02040602050305030304" pitchFamily="18" charset="0"/>
              </a:rPr>
              <a:t> în 2017)</a:t>
            </a:r>
          </a:p>
          <a:p>
            <a:pPr eaLnBrk="1" hangingPunct="1"/>
            <a:r>
              <a:rPr lang="ro-RO" sz="2400" dirty="0">
                <a:latin typeface="Book Antiqua" panose="02040602050305030304" pitchFamily="18" charset="0"/>
              </a:rPr>
              <a:t>Numărul dosarelor de ajutor social în plată este la 1 ianuarie 2018 de </a:t>
            </a:r>
            <a:r>
              <a:rPr lang="ro-RO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10 </a:t>
            </a:r>
            <a:r>
              <a:rPr lang="ro-RO" sz="2400" dirty="0">
                <a:latin typeface="Book Antiqua" panose="02040602050305030304" pitchFamily="18" charset="0"/>
              </a:rPr>
              <a:t>de dosare (</a:t>
            </a:r>
            <a:r>
              <a:rPr lang="ro-RO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12</a:t>
            </a:r>
            <a:r>
              <a:rPr lang="ro-RO" sz="2400" dirty="0">
                <a:latin typeface="Book Antiqua" panose="02040602050305030304" pitchFamily="18" charset="0"/>
              </a:rPr>
              <a:t> în 2017)</a:t>
            </a:r>
          </a:p>
          <a:p>
            <a:pPr eaLnBrk="1" hangingPunct="1"/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7</a:t>
            </a:r>
            <a:r>
              <a:rPr lang="ro-RO" b="1" dirty="0">
                <a:latin typeface="Book Antiqua" panose="02040602050305030304" pitchFamily="18" charset="0"/>
              </a:rPr>
              <a:t> </a:t>
            </a:r>
            <a:r>
              <a:rPr lang="ro-RO" dirty="0">
                <a:latin typeface="Book Antiqua" panose="02040602050305030304" pitchFamily="18" charset="0"/>
              </a:rPr>
              <a:t>de cereri aprobate pentru ajutorul de încălzire a locuinței (</a:t>
            </a:r>
            <a:r>
              <a:rPr lang="ro-RO" b="1" dirty="0">
                <a:solidFill>
                  <a:srgbClr val="FF0000"/>
                </a:solidFill>
                <a:latin typeface="Book Antiqua" panose="02040602050305030304" pitchFamily="18" charset="0"/>
              </a:rPr>
              <a:t>31</a:t>
            </a:r>
            <a:r>
              <a:rPr lang="ro-RO" dirty="0">
                <a:latin typeface="Book Antiqua" panose="02040602050305030304" pitchFamily="18" charset="0"/>
              </a:rPr>
              <a:t> în 2017)</a:t>
            </a:r>
            <a:endParaRPr lang="ro-RO" sz="2400" dirty="0">
              <a:latin typeface="Book Antiqua" panose="02040602050305030304" pitchFamily="18" charset="0"/>
            </a:endParaRP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6D4BFB-9E52-48E4-96D7-4698A2013F1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 err="1"/>
              <a:t>Asistenţă</a:t>
            </a:r>
            <a:r>
              <a:rPr lang="ro-RO" dirty="0"/>
              <a:t> socială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69186589"/>
              </p:ext>
            </p:extLst>
          </p:nvPr>
        </p:nvGraphicFramePr>
        <p:xfrm>
          <a:off x="1247747" y="1905000"/>
          <a:ext cx="6953305" cy="421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CF0143-286D-4B92-9217-15C75446C69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5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835813"/>
          </a:xfrm>
        </p:spPr>
        <p:txBody>
          <a:bodyPr/>
          <a:lstStyle/>
          <a:p>
            <a:pPr eaLnBrk="1" hangingPunct="1"/>
            <a:r>
              <a:rPr lang="ro-RO" dirty="0" err="1"/>
              <a:t>Asistenţă</a:t>
            </a:r>
            <a:r>
              <a:rPr lang="ro-RO" dirty="0"/>
              <a:t> socială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2082156"/>
              </p:ext>
            </p:extLst>
          </p:nvPr>
        </p:nvGraphicFramePr>
        <p:xfrm>
          <a:off x="611560" y="1588191"/>
          <a:ext cx="7601377" cy="46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CF0143-286D-4B92-9217-15C75446C69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980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5"/>
          <p:cNvSpPr>
            <a:spLocks noGrp="1" noChangeArrowheads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o-RO"/>
              <a:t>Situaţia </a:t>
            </a:r>
            <a:r>
              <a:rPr lang="ro-RO" dirty="0"/>
              <a:t>financiară a locuitorilor</a:t>
            </a:r>
            <a:endParaRPr lang="en-US" dirty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341587-ACB6-42C9-8087-6544DC11DB8E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571510"/>
              </p:ext>
            </p:extLst>
          </p:nvPr>
        </p:nvGraphicFramePr>
        <p:xfrm>
          <a:off x="683568" y="1844824"/>
          <a:ext cx="7704856" cy="411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/>
          <a:lstStyle/>
          <a:p>
            <a:r>
              <a:rPr lang="en-US"/>
              <a:t>Percep</a:t>
            </a:r>
            <a:r>
              <a:rPr lang="ro-RO"/>
              <a:t>ţia </a:t>
            </a:r>
            <a:r>
              <a:rPr lang="ro-RO" dirty="0"/>
              <a:t>locuitorilor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059728"/>
              </p:ext>
            </p:extLst>
          </p:nvPr>
        </p:nvGraphicFramePr>
        <p:xfrm>
          <a:off x="899592" y="1628800"/>
          <a:ext cx="7408862" cy="445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6A205-CF18-4FAF-AE06-2283D356D44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en-US" dirty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786" y="1988840"/>
            <a:ext cx="4866334" cy="3724275"/>
          </a:xfrm>
        </p:spPr>
        <p:txBody>
          <a:bodyPr/>
          <a:lstStyle/>
          <a:p>
            <a:pPr eaLnBrk="1" hangingPunct="1"/>
            <a:r>
              <a:rPr lang="ro-RO" sz="2400"/>
              <a:t>Execuţia </a:t>
            </a:r>
            <a:r>
              <a:rPr lang="ro-RO" sz="2400" dirty="0"/>
              <a:t>bugetului local</a:t>
            </a:r>
            <a:endParaRPr lang="en-US" sz="2400" dirty="0"/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107178076"/>
              </p:ext>
            </p:extLst>
          </p:nvPr>
        </p:nvGraphicFramePr>
        <p:xfrm>
          <a:off x="340628" y="2492896"/>
          <a:ext cx="8462744" cy="3862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42BEBADF-5EB2-4B2D-BD65-A7AEFB9F09B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85786" y="3723860"/>
            <a:ext cx="1152525" cy="25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dirty="0"/>
              <a:t>milioane lei</a:t>
            </a:r>
            <a:endParaRPr lang="en-US" dirty="0"/>
          </a:p>
          <a:p>
            <a:pPr algn="ctr"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sz="900" dirty="0"/>
              <a:t>* - </a:t>
            </a:r>
            <a:r>
              <a:rPr lang="en-US" sz="900" dirty="0" err="1"/>
              <a:t>previziune</a:t>
            </a:r>
            <a:endParaRPr lang="en-US" sz="9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782960"/>
          </a:xfrm>
        </p:spPr>
        <p:txBody>
          <a:bodyPr/>
          <a:lstStyle/>
          <a:p>
            <a:r>
              <a:rPr lang="en-US"/>
              <a:t>Percep</a:t>
            </a:r>
            <a:r>
              <a:rPr lang="ro-RO"/>
              <a:t>ţia </a:t>
            </a:r>
            <a:r>
              <a:rPr lang="ro-RO" dirty="0"/>
              <a:t>locuitorilor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815084"/>
              </p:ext>
            </p:extLst>
          </p:nvPr>
        </p:nvGraphicFramePr>
        <p:xfrm>
          <a:off x="539552" y="1340768"/>
          <a:ext cx="79208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6A205-CF18-4FAF-AE06-2283D356D44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Cultură și </a:t>
            </a:r>
            <a:r>
              <a:rPr lang="ro-RO" dirty="0" err="1">
                <a:latin typeface="Book Antiqua" panose="02040602050305030304" pitchFamily="18" charset="0"/>
              </a:rPr>
              <a:t>activităţi</a:t>
            </a:r>
            <a:r>
              <a:rPr lang="ro-RO" dirty="0">
                <a:latin typeface="Book Antiqua" panose="02040602050305030304" pitchFamily="18" charset="0"/>
              </a:rPr>
              <a:t> recreative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ro-RO" sz="2200" dirty="0">
                <a:latin typeface="Book Antiqua" panose="02040602050305030304" pitchFamily="18" charset="0"/>
              </a:rPr>
              <a:t>Programul „ProCultura”</a:t>
            </a:r>
          </a:p>
          <a:p>
            <a:pPr eaLnBrk="1" hangingPunct="1"/>
            <a:r>
              <a:rPr lang="ro-RO" sz="2200" dirty="0" err="1">
                <a:latin typeface="Book Antiqua" panose="02040602050305030304" pitchFamily="18" charset="0"/>
              </a:rPr>
              <a:t>Biblionet</a:t>
            </a:r>
            <a:endParaRPr lang="ro-RO" sz="2200" dirty="0">
              <a:latin typeface="Book Antiqua" panose="02040602050305030304" pitchFamily="18" charset="0"/>
            </a:endParaRPr>
          </a:p>
          <a:p>
            <a:pPr eaLnBrk="1" hangingPunct="1"/>
            <a:r>
              <a:rPr lang="ro-RO" sz="2200" dirty="0">
                <a:latin typeface="Book Antiqua" panose="02040602050305030304" pitchFamily="18" charset="0"/>
              </a:rPr>
              <a:t>Ansamblul ”</a:t>
            </a:r>
            <a:r>
              <a:rPr lang="ro-RO" sz="2200" dirty="0" err="1">
                <a:latin typeface="Book Antiqua" panose="02040602050305030304" pitchFamily="18" charset="0"/>
              </a:rPr>
              <a:t>Dudeșteana</a:t>
            </a:r>
            <a:r>
              <a:rPr lang="ro-RO" sz="2200" dirty="0">
                <a:latin typeface="Book Antiqua" panose="02040602050305030304" pitchFamily="18" charset="0"/>
              </a:rPr>
              <a:t>”</a:t>
            </a:r>
          </a:p>
          <a:p>
            <a:pPr eaLnBrk="1" hangingPunct="1"/>
            <a:r>
              <a:rPr lang="ro-RO" sz="2200" dirty="0">
                <a:latin typeface="Book Antiqua" panose="02040602050305030304" pitchFamily="18" charset="0"/>
              </a:rPr>
              <a:t>Trupa de dans modern ”EXTREM”</a:t>
            </a:r>
          </a:p>
          <a:p>
            <a:pPr eaLnBrk="1" hangingPunct="1"/>
            <a:r>
              <a:rPr lang="ro-RO" sz="2200" dirty="0">
                <a:latin typeface="Book Antiqua" panose="02040602050305030304" pitchFamily="18" charset="0"/>
              </a:rPr>
              <a:t>„</a:t>
            </a:r>
            <a:r>
              <a:rPr lang="en-US" sz="2200" dirty="0" err="1">
                <a:latin typeface="Book Antiqua" panose="02040602050305030304" pitchFamily="18" charset="0"/>
              </a:rPr>
              <a:t>Sintagme</a:t>
            </a:r>
            <a:r>
              <a:rPr lang="en-US" sz="2200" dirty="0">
                <a:latin typeface="Book Antiqua" panose="02040602050305030304" pitchFamily="18" charset="0"/>
              </a:rPr>
              <a:t> </a:t>
            </a:r>
            <a:r>
              <a:rPr lang="en-US" sz="2200" dirty="0" err="1">
                <a:latin typeface="Book Antiqua" panose="02040602050305030304" pitchFamily="18" charset="0"/>
              </a:rPr>
              <a:t>literare</a:t>
            </a:r>
            <a:r>
              <a:rPr lang="en-US" sz="2200" dirty="0">
                <a:latin typeface="Book Antiqua" panose="02040602050305030304" pitchFamily="18" charset="0"/>
              </a:rPr>
              <a:t>”</a:t>
            </a:r>
            <a:endParaRPr lang="ro-RO" sz="2200" dirty="0">
              <a:latin typeface="Book Antiqua" panose="02040602050305030304" pitchFamily="18" charset="0"/>
            </a:endParaRPr>
          </a:p>
          <a:p>
            <a:pPr eaLnBrk="1" hangingPunct="1"/>
            <a:r>
              <a:rPr lang="ro-RO" sz="2200" dirty="0">
                <a:latin typeface="Book Antiqua" panose="02040602050305030304" pitchFamily="18" charset="0"/>
              </a:rPr>
              <a:t>8 martie – Ziua Femeii</a:t>
            </a:r>
          </a:p>
          <a:p>
            <a:pPr eaLnBrk="1" hangingPunct="1"/>
            <a:r>
              <a:rPr lang="ro-RO" sz="2200" dirty="0">
                <a:latin typeface="Book Antiqua" panose="02040602050305030304" pitchFamily="18" charset="0"/>
              </a:rPr>
              <a:t>„Cupa Învierii la minifotbal”</a:t>
            </a:r>
          </a:p>
          <a:p>
            <a:pPr eaLnBrk="1" hangingPunct="1"/>
            <a:r>
              <a:rPr lang="ro-RO" sz="2200" dirty="0">
                <a:latin typeface="Book Antiqua" panose="02040602050305030304" pitchFamily="18" charset="0"/>
              </a:rPr>
              <a:t>Festivalul coregrafic „Hora”</a:t>
            </a:r>
          </a:p>
          <a:p>
            <a:r>
              <a:rPr lang="ro-RO" sz="2200" dirty="0">
                <a:latin typeface="Book Antiqua" panose="02040602050305030304" pitchFamily="18" charset="0"/>
              </a:rPr>
              <a:t>Seara tradițională a aromânilor</a:t>
            </a:r>
          </a:p>
          <a:p>
            <a:r>
              <a:rPr lang="ro-RO" sz="2200" dirty="0">
                <a:latin typeface="Book Antiqua" panose="02040602050305030304" pitchFamily="18" charset="0"/>
              </a:rPr>
              <a:t>Reuniunea corală „Rapsodiile neamului”</a:t>
            </a:r>
          </a:p>
          <a:p>
            <a:pPr eaLnBrk="1" hangingPunct="1"/>
            <a:r>
              <a:rPr lang="ro-RO" sz="2200" dirty="0">
                <a:latin typeface="Book Antiqua" panose="02040602050305030304" pitchFamily="18" charset="0"/>
              </a:rPr>
              <a:t>Ruga comunei</a:t>
            </a:r>
          </a:p>
          <a:p>
            <a:pPr eaLnBrk="1" hangingPunct="1"/>
            <a:r>
              <a:rPr lang="ro-RO" sz="2200" dirty="0">
                <a:latin typeface="Book Antiqua" panose="02040602050305030304" pitchFamily="18" charset="0"/>
              </a:rPr>
              <a:t>Carnavalul Dovlecilor</a:t>
            </a:r>
          </a:p>
          <a:p>
            <a:pPr eaLnBrk="1" hangingPunct="1"/>
            <a:endParaRPr lang="en-US" sz="2400" dirty="0"/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901FA3-6A29-488B-AF4D-5FBD68E31ED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ProCultura și ProEducația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r>
              <a:rPr lang="ro-RO" dirty="0"/>
              <a:t>În anul 2018 au fost finanțate 5 proiecte în cadrul programului ProCultura în valoare totală de 40.889 lei.</a:t>
            </a:r>
          </a:p>
          <a:p>
            <a:r>
              <a:rPr lang="ro-RO" dirty="0"/>
              <a:t>În anul 2018 au fost finanțate 8 proiecte în cadrul programului ProEducația în valoare totală de 41.420 lei.</a:t>
            </a:r>
          </a:p>
          <a:p>
            <a:endParaRPr lang="en-US" dirty="0"/>
          </a:p>
          <a:p>
            <a:pPr eaLnBrk="1" hangingPunct="1"/>
            <a:endParaRPr lang="en-US" sz="2400" dirty="0"/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901FA3-6A29-488B-AF4D-5FBD68E31ED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910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o-RO" dirty="0">
                <a:latin typeface="Book Antiqua" panose="02040602050305030304" pitchFamily="18" charset="0"/>
              </a:rPr>
              <a:t>Cultură și </a:t>
            </a:r>
            <a:r>
              <a:rPr lang="ro-RO" dirty="0" err="1">
                <a:latin typeface="Book Antiqua" panose="02040602050305030304" pitchFamily="18" charset="0"/>
              </a:rPr>
              <a:t>activităţi</a:t>
            </a:r>
            <a:r>
              <a:rPr lang="ro-RO" dirty="0">
                <a:latin typeface="Book Antiqua" panose="02040602050305030304" pitchFamily="18" charset="0"/>
              </a:rPr>
              <a:t> recreative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r>
              <a:rPr lang="ro-RO" dirty="0"/>
              <a:t>Serbarea Aprinderii Bradului de Crăciun</a:t>
            </a:r>
            <a:r>
              <a:rPr lang="en-US" dirty="0"/>
              <a:t> </a:t>
            </a:r>
            <a:endParaRPr lang="ro-RO" dirty="0"/>
          </a:p>
          <a:p>
            <a:r>
              <a:rPr lang="ro-RO" dirty="0"/>
              <a:t>Spectacol de Crăciun</a:t>
            </a:r>
          </a:p>
          <a:p>
            <a:r>
              <a:rPr lang="ro-RO" dirty="0"/>
              <a:t>Seri de colinde</a:t>
            </a:r>
          </a:p>
          <a:p>
            <a:r>
              <a:rPr lang="ro-RO" dirty="0"/>
              <a:t>Revelion 2015</a:t>
            </a:r>
          </a:p>
          <a:p>
            <a:r>
              <a:rPr lang="ro-RO" dirty="0"/>
              <a:t>Foc de artificii de Anul Nou</a:t>
            </a:r>
            <a:endParaRPr lang="en-US" dirty="0"/>
          </a:p>
          <a:p>
            <a:pPr eaLnBrk="1" hangingPunct="1"/>
            <a:endParaRPr lang="en-US" sz="2400" dirty="0"/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901FA3-6A29-488B-AF4D-5FBD68E31ED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21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dirty="0"/>
              <a:t>Cultură </a:t>
            </a:r>
            <a:r>
              <a:rPr lang="ro-RO"/>
              <a:t>și activităţi </a:t>
            </a:r>
            <a:r>
              <a:rPr lang="ro-RO" dirty="0"/>
              <a:t>recreative</a:t>
            </a:r>
            <a:endParaRPr lang="en-US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766247" cy="3515072"/>
          </a:xfrm>
        </p:spPr>
        <p:txBody>
          <a:bodyPr>
            <a:normAutofit/>
          </a:bodyPr>
          <a:lstStyle/>
          <a:p>
            <a:pPr eaLnBrk="1" hangingPunct="1"/>
            <a:r>
              <a:rPr lang="ro-RO" sz="2200" dirty="0">
                <a:latin typeface="Book Antiqua" panose="02040602050305030304" pitchFamily="18" charset="0"/>
              </a:rPr>
              <a:t>Casa de Cultură:</a:t>
            </a:r>
          </a:p>
          <a:p>
            <a:pPr lvl="2"/>
            <a:r>
              <a:rPr lang="ro-RO" sz="1400" dirty="0">
                <a:latin typeface="Book Antiqua" panose="02040602050305030304" pitchFamily="18" charset="0"/>
              </a:rPr>
              <a:t>S-au organizat </a:t>
            </a:r>
            <a:r>
              <a:rPr lang="ro-RO" sz="1400" b="1" dirty="0">
                <a:solidFill>
                  <a:srgbClr val="009900"/>
                </a:solidFill>
                <a:latin typeface="Book Antiqua" panose="02040602050305030304" pitchFamily="18" charset="0"/>
              </a:rPr>
              <a:t>46</a:t>
            </a:r>
            <a:r>
              <a:rPr lang="ro-RO" sz="1400" dirty="0">
                <a:solidFill>
                  <a:srgbClr val="009900"/>
                </a:solidFill>
                <a:latin typeface="Book Antiqua" panose="02040602050305030304" pitchFamily="18" charset="0"/>
              </a:rPr>
              <a:t> </a:t>
            </a:r>
            <a:r>
              <a:rPr lang="ro-RO" sz="1400" dirty="0">
                <a:solidFill>
                  <a:schemeClr val="tx1"/>
                </a:solidFill>
                <a:latin typeface="Book Antiqua" panose="02040602050305030304" pitchFamily="18" charset="0"/>
              </a:rPr>
              <a:t>(</a:t>
            </a:r>
            <a:r>
              <a:rPr lang="ro-RO" sz="1400" dirty="0">
                <a:solidFill>
                  <a:srgbClr val="009900"/>
                </a:solidFill>
                <a:latin typeface="Book Antiqua" panose="02040602050305030304" pitchFamily="18" charset="0"/>
              </a:rPr>
              <a:t>30</a:t>
            </a:r>
            <a:r>
              <a:rPr lang="ro-RO" sz="1400" dirty="0">
                <a:solidFill>
                  <a:schemeClr val="tx1"/>
                </a:solidFill>
                <a:latin typeface="Book Antiqua" panose="02040602050305030304" pitchFamily="18" charset="0"/>
              </a:rPr>
              <a:t> în 2017) </a:t>
            </a:r>
            <a:r>
              <a:rPr lang="ro-RO" sz="1400" dirty="0">
                <a:latin typeface="Book Antiqua" panose="02040602050305030304" pitchFamily="18" charset="0"/>
              </a:rPr>
              <a:t>evenimente private(nunţi, botezuri, majorate, parastase) încasându-se în anul 2018 </a:t>
            </a:r>
            <a:r>
              <a:rPr lang="ro-RO" sz="1400" b="1" dirty="0">
                <a:solidFill>
                  <a:srgbClr val="009900"/>
                </a:solidFill>
                <a:latin typeface="Book Antiqua" panose="02040602050305030304" pitchFamily="18" charset="0"/>
              </a:rPr>
              <a:t>19.336 lei </a:t>
            </a:r>
            <a:r>
              <a:rPr lang="ro-RO" sz="1400" dirty="0">
                <a:latin typeface="Book Antiqua" panose="02040602050305030304" pitchFamily="18" charset="0"/>
              </a:rPr>
              <a:t>(</a:t>
            </a:r>
            <a:r>
              <a:rPr lang="ro-RO" sz="1400" b="1" dirty="0">
                <a:solidFill>
                  <a:srgbClr val="FF0000"/>
                </a:solidFill>
                <a:latin typeface="Book Antiqua" panose="02040602050305030304" pitchFamily="18" charset="0"/>
              </a:rPr>
              <a:t>12.803 lei </a:t>
            </a:r>
            <a:r>
              <a:rPr lang="ro-RO" sz="1400" dirty="0">
                <a:latin typeface="Book Antiqua" panose="02040602050305030304" pitchFamily="18" charset="0"/>
              </a:rPr>
              <a:t>în 2017)</a:t>
            </a:r>
          </a:p>
          <a:p>
            <a:pPr eaLnBrk="1" hangingPunct="1"/>
            <a:r>
              <a:rPr lang="ro-RO" sz="2200" dirty="0">
                <a:latin typeface="Book Antiqua" panose="02040602050305030304" pitchFamily="18" charset="0"/>
              </a:rPr>
              <a:t>Biblioteca Comunală:</a:t>
            </a:r>
          </a:p>
          <a:p>
            <a:pPr lvl="2" eaLnBrk="1" hangingPunct="1"/>
            <a:r>
              <a:rPr lang="ro-RO" sz="1400" dirty="0">
                <a:latin typeface="Book Antiqua" panose="02040602050305030304" pitchFamily="18" charset="0"/>
              </a:rPr>
              <a:t>Total vizitatori: </a:t>
            </a:r>
            <a:r>
              <a:rPr lang="ro-RO" sz="1400" b="1" dirty="0">
                <a:solidFill>
                  <a:srgbClr val="FF0000"/>
                </a:solidFill>
                <a:latin typeface="Book Antiqua" panose="02040602050305030304" pitchFamily="18" charset="0"/>
              </a:rPr>
              <a:t>400</a:t>
            </a:r>
            <a:r>
              <a:rPr lang="ro-RO" sz="1400" dirty="0">
                <a:latin typeface="Book Antiqua" panose="02040602050305030304" pitchFamily="18" charset="0"/>
              </a:rPr>
              <a:t> (faţă de 600 în 2017)</a:t>
            </a:r>
          </a:p>
          <a:p>
            <a:pPr lvl="2" eaLnBrk="1" hangingPunct="1"/>
            <a:r>
              <a:rPr lang="ro-RO" sz="1400" dirty="0">
                <a:latin typeface="Book Antiqua" panose="02040602050305030304" pitchFamily="18" charset="0"/>
              </a:rPr>
              <a:t>Utilizatori înscriși noi: 30</a:t>
            </a:r>
          </a:p>
          <a:p>
            <a:pPr lvl="2" eaLnBrk="1" hangingPunct="1"/>
            <a:r>
              <a:rPr lang="ro-RO" sz="1400" dirty="0">
                <a:latin typeface="Book Antiqua" panose="02040602050305030304" pitchFamily="18" charset="0"/>
              </a:rPr>
              <a:t>Total utilizatori în evidențe: </a:t>
            </a:r>
            <a:r>
              <a:rPr lang="ro-RO" sz="1400" b="1" dirty="0">
                <a:solidFill>
                  <a:srgbClr val="009900"/>
                </a:solidFill>
                <a:latin typeface="Book Antiqua" panose="02040602050305030304" pitchFamily="18" charset="0"/>
              </a:rPr>
              <a:t>630</a:t>
            </a:r>
            <a:r>
              <a:rPr lang="ro-RO" sz="1400" dirty="0">
                <a:latin typeface="Book Antiqua" panose="02040602050305030304" pitchFamily="18" charset="0"/>
              </a:rPr>
              <a:t> (din care 30 înscriși noi în cursul anului 2017)</a:t>
            </a:r>
          </a:p>
          <a:p>
            <a:pPr lvl="2"/>
            <a:r>
              <a:rPr lang="ro-RO" sz="1400" dirty="0">
                <a:latin typeface="Book Antiqua" panose="02040602050305030304" pitchFamily="18" charset="0"/>
              </a:rPr>
              <a:t>Total volume intrate 2018: </a:t>
            </a:r>
            <a:r>
              <a:rPr lang="ro-RO" sz="1400" b="1" dirty="0">
                <a:solidFill>
                  <a:srgbClr val="FF0000"/>
                </a:solidFill>
                <a:latin typeface="Book Antiqua" panose="02040602050305030304" pitchFamily="18" charset="0"/>
              </a:rPr>
              <a:t>120</a:t>
            </a:r>
            <a:r>
              <a:rPr lang="ro-RO" sz="1400" b="1" dirty="0">
                <a:solidFill>
                  <a:srgbClr val="009900"/>
                </a:solidFill>
                <a:latin typeface="Book Antiqua" panose="02040602050305030304" pitchFamily="18" charset="0"/>
              </a:rPr>
              <a:t> </a:t>
            </a:r>
            <a:r>
              <a:rPr lang="ro-RO" sz="1400" dirty="0">
                <a:latin typeface="Book Antiqua" panose="02040602050305030304" pitchFamily="18" charset="0"/>
              </a:rPr>
              <a:t>(față de </a:t>
            </a:r>
            <a:r>
              <a:rPr lang="ro-RO" sz="1400" b="1" dirty="0">
                <a:solidFill>
                  <a:srgbClr val="009900"/>
                </a:solidFill>
                <a:latin typeface="Book Antiqua" panose="02040602050305030304" pitchFamily="18" charset="0"/>
              </a:rPr>
              <a:t>132 </a:t>
            </a:r>
            <a:r>
              <a:rPr lang="ro-RO" sz="1400" dirty="0">
                <a:latin typeface="Book Antiqua" panose="02040602050305030304" pitchFamily="18" charset="0"/>
              </a:rPr>
              <a:t>în 2017)</a:t>
            </a:r>
          </a:p>
          <a:p>
            <a:pPr lvl="2" eaLnBrk="1" hangingPunct="1"/>
            <a:r>
              <a:rPr lang="ro-RO" sz="1400" dirty="0">
                <a:latin typeface="Book Antiqua" panose="02040602050305030304" pitchFamily="18" charset="0"/>
              </a:rPr>
              <a:t>Total volume în bibliotecă: </a:t>
            </a:r>
            <a:r>
              <a:rPr lang="ro-RO" sz="1400" b="1" dirty="0">
                <a:solidFill>
                  <a:srgbClr val="009900"/>
                </a:solidFill>
                <a:latin typeface="Book Antiqua" panose="02040602050305030304" pitchFamily="18" charset="0"/>
              </a:rPr>
              <a:t>5.620</a:t>
            </a:r>
            <a:r>
              <a:rPr lang="ro-RO" sz="1400" dirty="0">
                <a:solidFill>
                  <a:srgbClr val="009900"/>
                </a:solidFill>
                <a:latin typeface="Book Antiqua" panose="02040602050305030304" pitchFamily="18" charset="0"/>
              </a:rPr>
              <a:t> </a:t>
            </a:r>
            <a:r>
              <a:rPr lang="ro-RO" sz="1400" dirty="0">
                <a:latin typeface="Book Antiqua" panose="02040602050305030304" pitchFamily="18" charset="0"/>
              </a:rPr>
              <a:t>(față de 5.500 în 2017)</a:t>
            </a:r>
            <a:endParaRPr lang="en-US" sz="1400" dirty="0">
              <a:latin typeface="Book Antiqua" panose="02040602050305030304" pitchFamily="18" charset="0"/>
            </a:endParaRPr>
          </a:p>
          <a:p>
            <a:pPr marL="365760" lvl="1" indent="0" eaLnBrk="1" hangingPunct="1">
              <a:buNone/>
            </a:pPr>
            <a:endParaRPr lang="ro-RO" sz="2000" dirty="0"/>
          </a:p>
          <a:p>
            <a:pPr lvl="1" eaLnBrk="1" hangingPunct="1"/>
            <a:endParaRPr lang="en-US" sz="2000" dirty="0"/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901FA3-6A29-488B-AF4D-5FBD68E31ED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772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2"/>
          <p:cNvSpPr>
            <a:spLocks noGrp="1" noChangeArrowheads="1"/>
          </p:cNvSpPr>
          <p:nvPr>
            <p:ph type="title"/>
          </p:nvPr>
        </p:nvSpPr>
        <p:spPr>
          <a:xfrm>
            <a:off x="1059628" y="1052736"/>
            <a:ext cx="7024744" cy="1143000"/>
          </a:xfrm>
        </p:spPr>
        <p:txBody>
          <a:bodyPr/>
          <a:lstStyle/>
          <a:p>
            <a:pPr eaLnBrk="1" hangingPunct="1"/>
            <a:r>
              <a:rPr lang="en-US" dirty="0"/>
              <a:t>Perspective - </a:t>
            </a:r>
            <a:r>
              <a:rPr lang="ro-RO" dirty="0"/>
              <a:t>Proiecte</a:t>
            </a:r>
            <a:endParaRPr lang="en-US" dirty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Implementarea celor 4 proiecte cu finanțare europeană în cadrul PNDR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Implementarea celor 2 proiecte  câștigate prin PNDL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Implementarea proiectului cu finanțare europeană în cadrul POR</a:t>
            </a:r>
          </a:p>
          <a:p>
            <a:pPr eaLnBrk="1" hangingPunct="1"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Finalizarea lucrărilor la sala de sport</a:t>
            </a:r>
          </a:p>
          <a:p>
            <a:pPr eaLnBrk="1" hangingPunct="1"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Înfrumuseţarea comunei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Continuarea execuției la clădirea administrativă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Începerea execuției la clădirea Primăriei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Realizarea unui nou foraj de apă și a rețelei de aducțiune aferente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Realizarea parcării la terenul de fotbal</a:t>
            </a:r>
          </a:p>
          <a:p>
            <a:pPr>
              <a:lnSpc>
                <a:spcPct val="90000"/>
              </a:lnSpc>
            </a:pPr>
            <a:endParaRPr lang="ro-RO" dirty="0">
              <a:latin typeface="Book Antiqua" panose="02040602050305030304" pitchFamily="18" charset="0"/>
            </a:endParaRP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EAC702-E08C-46AB-B5C8-E75EC1706037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2"/>
          <p:cNvSpPr>
            <a:spLocks noGrp="1" noChangeArrowheads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pPr eaLnBrk="1" hangingPunct="1"/>
            <a:r>
              <a:rPr lang="en-US" dirty="0"/>
              <a:t>Perspective - </a:t>
            </a:r>
            <a:r>
              <a:rPr lang="ro-RO" dirty="0"/>
              <a:t>Proiecte</a:t>
            </a:r>
            <a:endParaRPr lang="en-US" dirty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Realizarea parcării la Arena sportivă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Finalizarea lucrărilor la aleile pietonale și pistele de bicicletă pe Calea Timișoarei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Finalizarea lucrărilor de reparații la trotuarele de pe str. Filip Beisser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Organizarea ediției a II-a a Zilelor Comunei 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Realizarea a 2 stații de autobuz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Licitaţia pentru alimentare cu gaz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Finalizarea PUG-ului</a:t>
            </a:r>
          </a:p>
          <a:p>
            <a:pPr>
              <a:lnSpc>
                <a:spcPct val="90000"/>
              </a:lnSpc>
            </a:pPr>
            <a:r>
              <a:rPr lang="ro-RO" dirty="0">
                <a:latin typeface="Book Antiqua" panose="02040602050305030304" pitchFamily="18" charset="0"/>
              </a:rPr>
              <a:t>Implementarea </a:t>
            </a:r>
            <a:r>
              <a:rPr lang="en-US" dirty="0" err="1">
                <a:latin typeface="Book Antiqua" panose="02040602050305030304" pitchFamily="18" charset="0"/>
              </a:rPr>
              <a:t>strategiei</a:t>
            </a:r>
            <a:r>
              <a:rPr lang="en-US" dirty="0">
                <a:latin typeface="Book Antiqua" panose="02040602050305030304" pitchFamily="18" charset="0"/>
              </a:rPr>
              <a:t> de </a:t>
            </a:r>
            <a:r>
              <a:rPr lang="en-US" dirty="0" err="1">
                <a:latin typeface="Book Antiqua" panose="02040602050305030304" pitchFamily="18" charset="0"/>
              </a:rPr>
              <a:t>dezvoltare</a:t>
            </a:r>
            <a:r>
              <a:rPr lang="en-US" dirty="0">
                <a:latin typeface="Book Antiqua" panose="02040602050305030304" pitchFamily="18" charset="0"/>
              </a:rPr>
              <a:t> a </a:t>
            </a:r>
            <a:r>
              <a:rPr lang="en-US" dirty="0" err="1">
                <a:latin typeface="Book Antiqua" panose="02040602050305030304" pitchFamily="18" charset="0"/>
              </a:rPr>
              <a:t>comunei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pentru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perioada</a:t>
            </a:r>
            <a:r>
              <a:rPr lang="en-US" dirty="0">
                <a:latin typeface="Book Antiqua" panose="02040602050305030304" pitchFamily="18" charset="0"/>
              </a:rPr>
              <a:t> 2014 - 2020</a:t>
            </a: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EAC702-E08C-46AB-B5C8-E75EC170603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717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o-RO"/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3600"/>
              <a:t>Vă mulţumesc pentru atenţie</a:t>
            </a:r>
            <a:r>
              <a:rPr lang="ro-RO" sz="3600" dirty="0"/>
              <a:t>!</a:t>
            </a:r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BDFE96-A137-401A-A8FA-AC60AD40359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en-US" dirty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0345" y="1904470"/>
            <a:ext cx="6948488" cy="4238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err="1"/>
              <a:t>Gradul</a:t>
            </a:r>
            <a:r>
              <a:rPr lang="en-US" sz="2400" dirty="0"/>
              <a:t> de </a:t>
            </a:r>
            <a:r>
              <a:rPr lang="en-US" sz="2400" dirty="0" err="1"/>
              <a:t>reali</a:t>
            </a:r>
            <a:r>
              <a:rPr lang="ro-RO" sz="2400" dirty="0"/>
              <a:t>zare a bugetului </a:t>
            </a:r>
            <a:r>
              <a:rPr lang="ro-RO" sz="2400"/>
              <a:t>local faţă </a:t>
            </a:r>
            <a:r>
              <a:rPr lang="ro-RO" sz="2400" dirty="0"/>
              <a:t>de </a:t>
            </a:r>
            <a:r>
              <a:rPr lang="ro-RO" sz="2400"/>
              <a:t>bugetul iniţial</a:t>
            </a:r>
            <a:endParaRPr lang="en-US" sz="2400" dirty="0"/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415581553"/>
              </p:ext>
            </p:extLst>
          </p:nvPr>
        </p:nvGraphicFramePr>
        <p:xfrm>
          <a:off x="215516" y="2328333"/>
          <a:ext cx="8712968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CFD85740-3450-4DBD-AFDA-D2882EE93C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ro-RO" dirty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0412" y="1811337"/>
            <a:ext cx="7621588" cy="1208741"/>
          </a:xfrm>
        </p:spPr>
        <p:txBody>
          <a:bodyPr>
            <a:normAutofit/>
          </a:bodyPr>
          <a:lstStyle/>
          <a:p>
            <a:pPr eaLnBrk="1" hangingPunct="1"/>
            <a:r>
              <a:rPr lang="ro-RO" sz="2400"/>
              <a:t>Execuţia </a:t>
            </a:r>
            <a:r>
              <a:rPr lang="ro-RO" sz="2400" dirty="0"/>
              <a:t>bugetului </a:t>
            </a:r>
            <a:r>
              <a:rPr lang="ro-RO" sz="2400"/>
              <a:t>serviciilor autofinanţate </a:t>
            </a:r>
            <a:r>
              <a:rPr lang="ro-RO" sz="2400" dirty="0"/>
              <a:t>în afara bugetului local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996314623"/>
              </p:ext>
            </p:extLst>
          </p:nvPr>
        </p:nvGraphicFramePr>
        <p:xfrm>
          <a:off x="322734" y="2772631"/>
          <a:ext cx="8496944" cy="343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5C965B0A-4ED7-4FBB-AD37-0707858453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1547664" y="3860800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dirty="0"/>
              <a:t>mii lei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dirty="0"/>
              <a:t>Buget </a:t>
            </a:r>
            <a:r>
              <a:rPr lang="ro-RO"/>
              <a:t>- finanţe</a:t>
            </a:r>
            <a:endParaRPr lang="en-US" dirty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916832"/>
            <a:ext cx="3770313" cy="3724275"/>
          </a:xfrm>
        </p:spPr>
        <p:txBody>
          <a:bodyPr/>
          <a:lstStyle/>
          <a:p>
            <a:pPr eaLnBrk="1" hangingPunct="1"/>
            <a:r>
              <a:rPr lang="ro-RO" sz="2400"/>
              <a:t>Situaţia </a:t>
            </a:r>
            <a:r>
              <a:rPr lang="ro-RO" sz="2400" dirty="0"/>
              <a:t>veniturilor </a:t>
            </a:r>
            <a:endParaRPr lang="en-US" sz="2400" dirty="0"/>
          </a:p>
        </p:txBody>
      </p:sp>
      <p:graphicFrame>
        <p:nvGraphicFramePr>
          <p:cNvPr id="16536" name="Group 15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98225253"/>
              </p:ext>
            </p:extLst>
          </p:nvPr>
        </p:nvGraphicFramePr>
        <p:xfrm>
          <a:off x="539552" y="2492896"/>
          <a:ext cx="3930774" cy="3495675"/>
        </p:xfrm>
        <a:graphic>
          <a:graphicData uri="http://schemas.openxmlformats.org/drawingml/2006/table">
            <a:tbl>
              <a:tblPr/>
              <a:tblGrid>
                <a:gridCol w="209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201</a:t>
                      </a:r>
                      <a:r>
                        <a:rPr kumimoji="0" lang="ro-R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8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Impozitul pe venit din transferuri imobiliare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kern="1200" dirty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28.055</a:t>
                      </a:r>
                      <a:r>
                        <a:rPr lang="en-US" sz="900" b="1" kern="1200" dirty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lei</a:t>
                      </a:r>
                      <a:endParaRPr lang="ro-RO" sz="900" b="1" kern="1200" dirty="0">
                        <a:solidFill>
                          <a:srgbClr val="0099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17.908 </a:t>
                      </a:r>
                      <a:r>
                        <a:rPr lang="en-US" sz="9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Cote defalcate din impozitul pe venit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1.882.775 </a:t>
                      </a:r>
                      <a:r>
                        <a:rPr lang="en-US" sz="9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lei</a:t>
                      </a:r>
                      <a:endParaRPr lang="ro-RO" sz="9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2.570.768 </a:t>
                      </a:r>
                      <a:r>
                        <a:rPr lang="en-US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  <a:endParaRPr lang="ro-RO" sz="900" b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Sume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impo</a:t>
                      </a: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zitul pe venit pentru echilibrarea bugetului local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605.000</a:t>
                      </a:r>
                      <a:r>
                        <a:rPr lang="en-US" sz="9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lei</a:t>
                      </a:r>
                      <a:endParaRPr lang="ro-RO" sz="9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1.261.822</a:t>
                      </a:r>
                      <a:r>
                        <a:rPr lang="en-US" sz="9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lei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Impozite și taxe pe proprietate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1.442.905</a:t>
                      </a:r>
                      <a:r>
                        <a:rPr lang="ro-RO" sz="9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1.644.331</a:t>
                      </a:r>
                      <a:r>
                        <a:rPr lang="ro-RO" sz="900" b="1" baseline="0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  <a:endParaRPr lang="ro-RO" sz="900" b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Sume defalcate din TVA pentru cheltuieli curente ale comunei </a:t>
                      </a:r>
                      <a:r>
                        <a:rPr kumimoji="0" lang="ro-RO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(învăţământ, asistenţă </a:t>
                      </a: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socială)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863.752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1.837.045 </a:t>
                      </a:r>
                      <a:r>
                        <a:rPr lang="en-US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  <a:endParaRPr lang="ro-RO" sz="900" b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Sume defalcate din TVA pentru drumuri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25.000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lei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95.000</a:t>
                      </a:r>
                      <a:r>
                        <a:rPr lang="en-US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 lei</a:t>
                      </a:r>
                      <a:endParaRPr lang="ro-RO" sz="900" b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Sume defalcate din TVA pentru echilibrarea bugetului local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2.480.000</a:t>
                      </a:r>
                      <a:r>
                        <a:rPr lang="en-US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 lei</a:t>
                      </a:r>
                      <a:endParaRPr lang="ro-RO" sz="900" b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290.000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lei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Taxe pe utilizarea bunurilor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497.541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619.759 </a:t>
                      </a:r>
                      <a:r>
                        <a:rPr lang="en-US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  <a:endParaRPr lang="ro-RO" sz="900" b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6532" name="Group 148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36045249"/>
              </p:ext>
            </p:extLst>
          </p:nvPr>
        </p:nvGraphicFramePr>
        <p:xfrm>
          <a:off x="4576163" y="2315731"/>
          <a:ext cx="3928442" cy="3672840"/>
        </p:xfrm>
        <a:graphic>
          <a:graphicData uri="http://schemas.openxmlformats.org/drawingml/2006/table">
            <a:tbl>
              <a:tblPr/>
              <a:tblGrid>
                <a:gridCol w="2025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201</a:t>
                      </a:r>
                      <a:r>
                        <a:rPr kumimoji="0" lang="ro-R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8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Impozit pe spectacole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kern="1200" dirty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 </a:t>
                      </a:r>
                      <a:r>
                        <a:rPr lang="en-US" sz="900" b="1" kern="1200" dirty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Alte impozite și taxe total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17.620</a:t>
                      </a:r>
                      <a:r>
                        <a:rPr lang="en-US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 lei</a:t>
                      </a:r>
                      <a:endParaRPr lang="ro-RO" sz="900" b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14.749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lei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Venituri din concesiuni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233.564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lei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292.910</a:t>
                      </a:r>
                      <a:r>
                        <a:rPr lang="en-US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 lei</a:t>
                      </a:r>
                      <a:endParaRPr lang="ro-RO" sz="900" b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Venituri din taxe, administrări, eliberări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o-RO" sz="900" b="1" kern="1200" dirty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8.448 </a:t>
                      </a:r>
                      <a:r>
                        <a:rPr lang="en-US" sz="900" b="1" kern="1200" dirty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lei</a:t>
                      </a:r>
                      <a:endParaRPr lang="ro-RO" sz="900" b="1" kern="1200" dirty="0">
                        <a:solidFill>
                          <a:srgbClr val="0099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7.611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Amenzi</a:t>
                      </a:r>
                      <a:r>
                        <a:rPr kumimoji="0" lang="ro-RO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penalităţi</a:t>
                      </a: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confiscări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34.946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lei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37.022 </a:t>
                      </a:r>
                      <a:r>
                        <a:rPr lang="en-US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  <a:endParaRPr lang="ro-RO" sz="900" b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Taxe speciale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430.903 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599.635 </a:t>
                      </a:r>
                      <a:r>
                        <a:rPr lang="en-US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  <a:endParaRPr lang="ro-RO" sz="900" b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Venituri din prestări servicii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kern="1200" dirty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26.375</a:t>
                      </a:r>
                      <a:r>
                        <a:rPr lang="en-US" sz="900" b="1" kern="1200" dirty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lei</a:t>
                      </a:r>
                      <a:endParaRPr lang="ro-RO" sz="900" b="1" kern="1200" dirty="0">
                        <a:solidFill>
                          <a:srgbClr val="0099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r>
                        <a:rPr lang="en-US" sz="9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lei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Venituri din vânzarea unor bunuri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o-RO" sz="900" b="1" kern="1200" dirty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676.929 </a:t>
                      </a:r>
                      <a:r>
                        <a:rPr lang="en-US" sz="900" b="1" kern="1200" dirty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lei</a:t>
                      </a:r>
                      <a:endParaRPr lang="ro-RO" sz="900" b="1" kern="1200" dirty="0">
                        <a:solidFill>
                          <a:srgbClr val="0099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378.948 </a:t>
                      </a:r>
                      <a:r>
                        <a:rPr lang="en-US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  <a:endParaRPr lang="ro-RO" sz="900" b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Subven</a:t>
                      </a:r>
                      <a:r>
                        <a:rPr kumimoji="0" lang="ro-RO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ţii </a:t>
                      </a: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curente (încălzire,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urbanism, </a:t>
                      </a: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etc.)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1.631 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4.925 l</a:t>
                      </a:r>
                      <a:r>
                        <a:rPr lang="en-US" sz="9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FEADR, FEDR, FEN, PNDL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2.728.629</a:t>
                      </a:r>
                      <a:r>
                        <a:rPr lang="en-US" sz="9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lei</a:t>
                      </a:r>
                      <a:endParaRPr lang="ro-RO" sz="9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baseline="0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4.599.852</a:t>
                      </a:r>
                      <a:r>
                        <a:rPr lang="en-US" sz="900" b="1" baseline="0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lei</a:t>
                      </a:r>
                      <a:endParaRPr lang="ro-RO" sz="900" b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Excedent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din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anii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anteriori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1.412.422 lei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9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1.325.500 lei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O T A L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1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13.308.140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lei</a:t>
                      </a:r>
                      <a:endParaRPr lang="ro-RO" sz="11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1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15.604.219</a:t>
                      </a:r>
                      <a:r>
                        <a:rPr lang="en-US" sz="1100" b="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 lei</a:t>
                      </a:r>
                      <a:endParaRPr lang="ro-RO" sz="1100" b="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65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78C2C1-BADF-48EF-9A42-654494E8836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ustin">
    <a:fillStyleLst>
      <a:solidFill>
        <a:schemeClr val="phClr"/>
      </a:solidFill>
      <a:gradFill rotWithShape="1">
        <a:gsLst>
          <a:gs pos="0">
            <a:schemeClr val="phClr">
              <a:tint val="20000"/>
              <a:satMod val="180000"/>
              <a:lumMod val="98000"/>
            </a:schemeClr>
          </a:gs>
          <a:gs pos="40000">
            <a:schemeClr val="phClr">
              <a:tint val="30000"/>
              <a:satMod val="260000"/>
              <a:lumMod val="84000"/>
            </a:schemeClr>
          </a:gs>
          <a:gs pos="100000">
            <a:schemeClr val="phClr">
              <a:tint val="100000"/>
              <a:satMod val="110000"/>
              <a:lumMod val="100000"/>
            </a:schemeClr>
          </a:gs>
        </a:gsLst>
        <a:lin ang="5040000" scaled="1"/>
      </a:gradFill>
      <a:gradFill rotWithShape="1">
        <a:gsLst>
          <a:gs pos="0">
            <a:schemeClr val="phClr"/>
          </a:gs>
          <a:gs pos="100000">
            <a:schemeClr val="phClr">
              <a:shade val="75000"/>
              <a:satMod val="120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a:effectStyle>
      <a:effectStyle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94000"/>
              <a:satMod val="114000"/>
              <a:lumMod val="96000"/>
            </a:schemeClr>
          </a:gs>
          <a:gs pos="62000">
            <a:schemeClr val="phClr">
              <a:tint val="92000"/>
              <a:shade val="66000"/>
              <a:satMod val="110000"/>
              <a:lumMod val="80000"/>
            </a:schemeClr>
          </a:gs>
          <a:gs pos="100000">
            <a:schemeClr val="phClr">
              <a:tint val="89000"/>
              <a:shade val="62000"/>
              <a:satMod val="110000"/>
              <a:lumMod val="7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80000"/>
              <a:shade val="58000"/>
            </a:schemeClr>
            <a:schemeClr val="phClr">
              <a:tint val="73000"/>
              <a:shade val="68000"/>
              <a:satMod val="15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186271</TotalTime>
  <Words>3162</Words>
  <Application>Microsoft Office PowerPoint</Application>
  <PresentationFormat>On-screen Show (4:3)</PresentationFormat>
  <Paragraphs>713</Paragraphs>
  <Slides>67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Book Antiqua</vt:lpstr>
      <vt:lpstr>Calibri</vt:lpstr>
      <vt:lpstr>Garamond</vt:lpstr>
      <vt:lpstr>Wingdings</vt:lpstr>
      <vt:lpstr>Organic</vt:lpstr>
      <vt:lpstr>Starea socio-economică  a comunei Dudeștii Noi  2019</vt:lpstr>
      <vt:lpstr>Cuprins</vt:lpstr>
      <vt:lpstr>Administraţie</vt:lpstr>
      <vt:lpstr>Administraţie</vt:lpstr>
      <vt:lpstr>Administraţie</vt:lpstr>
      <vt:lpstr>Buget - finanţe</vt:lpstr>
      <vt:lpstr>Buget - finanţe</vt:lpstr>
      <vt:lpstr>Buget - finanţe</vt:lpstr>
      <vt:lpstr>Buget - finanţe</vt:lpstr>
      <vt:lpstr>Buget - finanţe</vt:lpstr>
      <vt:lpstr>Buget - finanţe</vt:lpstr>
      <vt:lpstr>Grad de colectare</vt:lpstr>
      <vt:lpstr>Grad de colectare – evoluție</vt:lpstr>
      <vt:lpstr>Buget - finanţe</vt:lpstr>
      <vt:lpstr>Buget - finanţe</vt:lpstr>
      <vt:lpstr>Buget - finanţe</vt:lpstr>
      <vt:lpstr>Buget - finanţe</vt:lpstr>
      <vt:lpstr>Buget - finanţe</vt:lpstr>
      <vt:lpstr>Buget - finanţe</vt:lpstr>
      <vt:lpstr>Buget - finanţe</vt:lpstr>
      <vt:lpstr>Buget - finanţe</vt:lpstr>
      <vt:lpstr>Buget - finanţe</vt:lpstr>
      <vt:lpstr>Buget - finanţe</vt:lpstr>
      <vt:lpstr>Buget - finanţe</vt:lpstr>
      <vt:lpstr>Buget - finanţe</vt:lpstr>
      <vt:lpstr>Dezvoltare locală edilitară </vt:lpstr>
      <vt:lpstr>Dezvoltare locală edilitară </vt:lpstr>
      <vt:lpstr>Dezvoltare urbanistică</vt:lpstr>
      <vt:lpstr>Dezvoltare urbanistică</vt:lpstr>
      <vt:lpstr>Economie locală</vt:lpstr>
      <vt:lpstr>Câţi bani vin de la firmele din comună din impozitele pe clădiri, teren și mijloace de transport?</vt:lpstr>
      <vt:lpstr>Câţi bani vin de la persoanele fizice versus persoane juridice din impozitele pe clădiri, teren și mijloace de transport?</vt:lpstr>
      <vt:lpstr>Câţi bani vin de la firmele din comună din impozitul pe venitul salariaţilor?</vt:lpstr>
      <vt:lpstr>Agricultura</vt:lpstr>
      <vt:lpstr>Agricultura</vt:lpstr>
      <vt:lpstr>Agricultură</vt:lpstr>
      <vt:lpstr>Mediu</vt:lpstr>
      <vt:lpstr>Situaţii de urgenţă</vt:lpstr>
      <vt:lpstr>Siguranța cetățenilor și ordine publică</vt:lpstr>
      <vt:lpstr>Învăţământ</vt:lpstr>
      <vt:lpstr>Învăţământ</vt:lpstr>
      <vt:lpstr>Învăţământ</vt:lpstr>
      <vt:lpstr>Învăţământ</vt:lpstr>
      <vt:lpstr>Învăţământ</vt:lpstr>
      <vt:lpstr>Stare civilă</vt:lpstr>
      <vt:lpstr>Stare civilă</vt:lpstr>
      <vt:lpstr>Stare civilă</vt:lpstr>
      <vt:lpstr>Stare civilă</vt:lpstr>
      <vt:lpstr>Evidenţa persoanelor</vt:lpstr>
      <vt:lpstr>Evidenţa persoanelor</vt:lpstr>
      <vt:lpstr>Evidenţa persoanelor</vt:lpstr>
      <vt:lpstr>Evidenţa persoanelor</vt:lpstr>
      <vt:lpstr>Evidenţa șomerilor</vt:lpstr>
      <vt:lpstr>Evidenţa șomerilor</vt:lpstr>
      <vt:lpstr>Asistenţă socială</vt:lpstr>
      <vt:lpstr>Asistenţă socială</vt:lpstr>
      <vt:lpstr>Asistenţă socială</vt:lpstr>
      <vt:lpstr>Situaţia financiară a locuitorilor</vt:lpstr>
      <vt:lpstr>Percepţia locuitorilor</vt:lpstr>
      <vt:lpstr>Percepţia locuitorilor</vt:lpstr>
      <vt:lpstr>Cultură și activităţi recreative</vt:lpstr>
      <vt:lpstr>ProCultura și ProEducația</vt:lpstr>
      <vt:lpstr>Cultură și activităţi recreative</vt:lpstr>
      <vt:lpstr>Cultură și activităţi recreative</vt:lpstr>
      <vt:lpstr>Perspective - Proiecte</vt:lpstr>
      <vt:lpstr>Perspective - Proiecte</vt:lpstr>
      <vt:lpstr>PowerPoint Presentation</vt:lpstr>
    </vt:vector>
  </TitlesOfParts>
  <Company>Error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Starea socio-economică a comunei Dudeştii Noi</dc:title>
  <dc:creator>Error</dc:creator>
  <cp:lastModifiedBy>Luciu, Loredana</cp:lastModifiedBy>
  <cp:revision>1334</cp:revision>
  <dcterms:created xsi:type="dcterms:W3CDTF">2005-12-12T11:01:31Z</dcterms:created>
  <dcterms:modified xsi:type="dcterms:W3CDTF">2019-04-02T10:16:54Z</dcterms:modified>
</cp:coreProperties>
</file>